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5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6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8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9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0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1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2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3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4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15.xml" ContentType="application/vnd.openxmlformats-officedocument.presentationml.notesSl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6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7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18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</p:sldMasterIdLst>
  <p:notesMasterIdLst>
    <p:notesMasterId r:id="rId25"/>
  </p:notesMasterIdLst>
  <p:sldIdLst>
    <p:sldId id="275" r:id="rId4"/>
    <p:sldId id="257" r:id="rId5"/>
    <p:sldId id="258" r:id="rId6"/>
    <p:sldId id="301" r:id="rId7"/>
    <p:sldId id="299" r:id="rId8"/>
    <p:sldId id="261" r:id="rId9"/>
    <p:sldId id="309" r:id="rId10"/>
    <p:sldId id="279" r:id="rId11"/>
    <p:sldId id="302" r:id="rId12"/>
    <p:sldId id="310" r:id="rId13"/>
    <p:sldId id="303" r:id="rId14"/>
    <p:sldId id="304" r:id="rId15"/>
    <p:sldId id="305" r:id="rId16"/>
    <p:sldId id="306" r:id="rId17"/>
    <p:sldId id="308" r:id="rId18"/>
    <p:sldId id="311" r:id="rId19"/>
    <p:sldId id="312" r:id="rId20"/>
    <p:sldId id="313" r:id="rId21"/>
    <p:sldId id="314" r:id="rId22"/>
    <p:sldId id="315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20"/>
    <a:srgbClr val="00AAFF"/>
    <a:srgbClr val="C2C2C2"/>
    <a:srgbClr val="55FF7F"/>
    <a:srgbClr val="3B93CC"/>
    <a:srgbClr val="F9F9F9"/>
    <a:srgbClr val="00FF00"/>
    <a:srgbClr val="0221BE"/>
    <a:srgbClr val="030653"/>
    <a:srgbClr val="101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94098" autoAdjust="0"/>
  </p:normalViewPr>
  <p:slideViewPr>
    <p:cSldViewPr snapToGrid="0">
      <p:cViewPr varScale="1">
        <p:scale>
          <a:sx n="77" d="100"/>
          <a:sy n="77" d="100"/>
        </p:scale>
        <p:origin x="6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déplacer la diapo</a:t>
            </a: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5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5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6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1465087-EB8B-484F-A896-9DB5E9FAA035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5750B0A-8F00-41CC-99F6-AF55AAC8BA41}" type="slidenum">
              <a:rPr lang="fr-FR" sz="1200" b="0" strike="noStrike" spc="-1">
                <a:latin typeface="Times New Roman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8039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13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182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5475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8106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16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192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1011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4112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À noter qu’il existe aussi un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modèle d’administration qui permet de définir une liste d’applications autorisées.</a:t>
            </a: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7382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À noter qu’il existe aussi un 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modèle d’administration qui permet de définir une liste d’applications autorisées.</a:t>
            </a: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20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93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3646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4295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4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652BADD-122E-4D56-86FA-A905C0E070B9}" type="slidenum">
              <a:rPr lang="fr-FR" sz="1200" b="0" strike="noStrike" spc="-1">
                <a:latin typeface="Times New Roman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495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271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0185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1619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C97577-9DC7-4E69-9914-9F9376510D9E}" type="slidenum">
              <a:rPr lang="fr-FR" sz="1200" b="0" strike="noStrike" spc="-1">
                <a:latin typeface="Times New Roman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312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Titillium"/>
                <a:ea typeface="Titillium"/>
              </a:rPr>
              <a:t>Insert Image</a:t>
            </a:r>
            <a:endParaRPr lang="fr-FR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</a:p>
          <a:p>
            <a:pPr marL="864000" lvl="1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296000" lvl="2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728000" lvl="3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160000" lvl="4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4D8B13-E37F-454A-9A39-00A0EF314EAE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07/01/2021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C972D9-BEF5-454C-B585-FA887D938B82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360600" cy="685764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Titillium"/>
                <a:ea typeface="Titillium"/>
              </a:rPr>
              <a:t>Insert Image</a:t>
            </a:r>
            <a:endParaRPr lang="fr-FR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microsoft.com/office/2007/relationships/hdphoto" Target="../media/hdphoto1.wd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image" Target="../media/image22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image" Target="../media/image3.png"/><Relationship Id="rId2" Type="http://schemas.openxmlformats.org/officeDocument/2006/relationships/tags" Target="../tags/tag83.xml"/><Relationship Id="rId16" Type="http://schemas.openxmlformats.org/officeDocument/2006/relationships/notesSlide" Target="../notesSlides/notesSlide8.xml"/><Relationship Id="rId20" Type="http://schemas.openxmlformats.org/officeDocument/2006/relationships/image" Target="../media/image24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91.xml"/><Relationship Id="rId19" Type="http://schemas.openxmlformats.org/officeDocument/2006/relationships/image" Target="../media/image23.png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3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28.png"/><Relationship Id="rId2" Type="http://schemas.openxmlformats.org/officeDocument/2006/relationships/tags" Target="../tags/tag97.xml"/><Relationship Id="rId16" Type="http://schemas.openxmlformats.org/officeDocument/2006/relationships/image" Target="../media/image27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00.xml"/><Relationship Id="rId15" Type="http://schemas.openxmlformats.org/officeDocument/2006/relationships/image" Target="../media/image26.png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10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10" Type="http://schemas.openxmlformats.org/officeDocument/2006/relationships/image" Target="../media/image3.png"/><Relationship Id="rId4" Type="http://schemas.openxmlformats.org/officeDocument/2006/relationships/tags" Target="../tags/tag109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11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10" Type="http://schemas.openxmlformats.org/officeDocument/2006/relationships/image" Target="../media/image3.png"/><Relationship Id="rId4" Type="http://schemas.openxmlformats.org/officeDocument/2006/relationships/tags" Target="../tags/tag115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image" Target="../media/image32.png"/><Relationship Id="rId5" Type="http://schemas.openxmlformats.org/officeDocument/2006/relationships/tags" Target="../tags/tag122.xml"/><Relationship Id="rId10" Type="http://schemas.openxmlformats.org/officeDocument/2006/relationships/image" Target="../media/image3.png"/><Relationship Id="rId4" Type="http://schemas.openxmlformats.org/officeDocument/2006/relationships/tags" Target="../tags/tag121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26.xml"/><Relationship Id="rId7" Type="http://schemas.openxmlformats.org/officeDocument/2006/relationships/image" Target="../media/image3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3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4.png"/><Relationship Id="rId4" Type="http://schemas.openxmlformats.org/officeDocument/2006/relationships/tags" Target="../tags/tag127.xm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30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35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image" Target="../media/image39.png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38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3.png"/><Relationship Id="rId5" Type="http://schemas.openxmlformats.org/officeDocument/2006/relationships/tags" Target="../tags/tag142.xml"/><Relationship Id="rId10" Type="http://schemas.openxmlformats.org/officeDocument/2006/relationships/notesSlide" Target="../notesSlides/notesSlide16.xml"/><Relationship Id="rId4" Type="http://schemas.openxmlformats.org/officeDocument/2006/relationships/tags" Target="../tags/tag141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48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0.xml"/><Relationship Id="rId10" Type="http://schemas.openxmlformats.org/officeDocument/2006/relationships/image" Target="../media/image42.png"/><Relationship Id="rId4" Type="http://schemas.openxmlformats.org/officeDocument/2006/relationships/tags" Target="../tags/tag149.xml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3.png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image" Target="../media/image43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image" Target="../media/image3.png"/><Relationship Id="rId5" Type="http://schemas.openxmlformats.org/officeDocument/2006/relationships/tags" Target="../tags/tag155.xml"/><Relationship Id="rId10" Type="http://schemas.openxmlformats.org/officeDocument/2006/relationships/notesSlide" Target="../notesSlides/notesSlide18.xml"/><Relationship Id="rId4" Type="http://schemas.openxmlformats.org/officeDocument/2006/relationships/tags" Target="../tags/tag154.xml"/><Relationship Id="rId9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161.xml"/><Relationship Id="rId7" Type="http://schemas.openxmlformats.org/officeDocument/2006/relationships/image" Target="../media/image1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.tif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2" Type="http://schemas.openxmlformats.org/officeDocument/2006/relationships/tags" Target="../tags/tag24.xml"/><Relationship Id="rId16" Type="http://schemas.openxmlformats.org/officeDocument/2006/relationships/image" Target="../media/image3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image" Target="../media/image5.png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3.png"/><Relationship Id="rId18" Type="http://schemas.openxmlformats.org/officeDocument/2006/relationships/image" Target="../media/image10.png"/><Relationship Id="rId3" Type="http://schemas.openxmlformats.org/officeDocument/2006/relationships/tags" Target="../tags/tag37.xml"/><Relationship Id="rId21" Type="http://schemas.openxmlformats.org/officeDocument/2006/relationships/image" Target="../media/image12.png"/><Relationship Id="rId7" Type="http://schemas.openxmlformats.org/officeDocument/2006/relationships/tags" Target="../tags/tag41.xml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9.jpg"/><Relationship Id="rId2" Type="http://schemas.openxmlformats.org/officeDocument/2006/relationships/tags" Target="../tags/tag36.xml"/><Relationship Id="rId16" Type="http://schemas.openxmlformats.org/officeDocument/2006/relationships/image" Target="../media/image8.png"/><Relationship Id="rId20" Type="http://schemas.openxmlformats.org/officeDocument/2006/relationships/image" Target="../media/image11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39.xml"/><Relationship Id="rId15" Type="http://schemas.openxmlformats.org/officeDocument/2006/relationships/image" Target="../media/image7.png"/><Relationship Id="rId10" Type="http://schemas.openxmlformats.org/officeDocument/2006/relationships/tags" Target="../tags/tag44.xml"/><Relationship Id="rId19" Type="http://schemas.openxmlformats.org/officeDocument/2006/relationships/image" Target="../media/image5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tags" Target="../tags/tag47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image" Target="../media/image3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image" Target="../media/image16.png"/><Relationship Id="rId2" Type="http://schemas.openxmlformats.org/officeDocument/2006/relationships/tags" Target="../tags/tag61.xml"/><Relationship Id="rId16" Type="http://schemas.openxmlformats.org/officeDocument/2006/relationships/image" Target="../media/image3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image" Target="../media/image15.png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17.png"/><Relationship Id="rId18" Type="http://schemas.openxmlformats.org/officeDocument/2006/relationships/image" Target="../media/image21.png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notesSlide" Target="../notesSlides/notesSlide7.xml"/><Relationship Id="rId17" Type="http://schemas.openxmlformats.org/officeDocument/2006/relationships/image" Target="../media/image20.png"/><Relationship Id="rId2" Type="http://schemas.openxmlformats.org/officeDocument/2006/relationships/tags" Target="../tags/tag73.xml"/><Relationship Id="rId16" Type="http://schemas.openxmlformats.org/officeDocument/2006/relationships/image" Target="../media/image19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76.xml"/><Relationship Id="rId15" Type="http://schemas.openxmlformats.org/officeDocument/2006/relationships/image" Target="../media/image18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9F69-CC24-4DB5-9047-62977AE24EF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375721" y="2006084"/>
            <a:ext cx="5372583" cy="161625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GS11 </a:t>
            </a: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Technique</a:t>
            </a:r>
            <a:r>
              <a:rPr kumimoji="0" lang="fr-FR" sz="4300" b="0" i="0" u="none" strike="noStrike" kern="1200" cap="none" spc="0" normalizeH="0" baseline="0" noProof="0" dirty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de sécurisation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srgbClr val="00194C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1" name="Bande diagonale 10">
            <a:extLst>
              <a:ext uri="{FF2B5EF4-FFF2-40B4-BE49-F238E27FC236}">
                <a16:creationId xmlns:a16="http://schemas.microsoft.com/office/drawing/2014/main" id="{9093010D-FCBC-42BE-93D1-813B0C568B8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576" y="-613"/>
            <a:ext cx="8953354" cy="4476673"/>
          </a:xfrm>
          <a:prstGeom prst="diagStripe">
            <a:avLst>
              <a:gd name="adj" fmla="val 656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1DBED-51DF-4EB8-B7BF-2CC195DB6FAE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b="0" i="0" kern="1200" spc="30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30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Sécurisation d’une infrastructure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5824C33-DE90-4ED1-AD9B-C373D3D4CE7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682529" y="805030"/>
            <a:ext cx="4423410" cy="5204911"/>
            <a:chOff x="1682529" y="805030"/>
            <a:chExt cx="4423410" cy="520491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184F3DD-FF23-41E3-A378-F06991A8C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050" b="96633" l="3794" r="89985">
                          <a14:foregroundMark x1="33839" y1="14641" x2="9256" y2="20351"/>
                          <a14:foregroundMark x1="17299" y1="25622" x2="14871" y2="49341"/>
                          <a14:foregroundMark x1="14871" y1="49341" x2="15175" y2="50952"/>
                          <a14:foregroundMark x1="7739" y1="28843" x2="11077" y2="59736"/>
                          <a14:foregroundMark x1="43247" y1="89458" x2="50683" y2="93558"/>
                          <a14:foregroundMark x1="44310" y1="96340" x2="50683" y2="96633"/>
                          <a14:foregroundMark x1="86191" y1="64861" x2="86950" y2="73646"/>
                          <a14:foregroundMark x1="59181" y1="9517" x2="50228" y2="6003"/>
                          <a14:foregroundMark x1="50228" y1="6003" x2="41426" y2="10102"/>
                          <a14:foregroundMark x1="41426" y1="10102" x2="40819" y2="11127"/>
                          <a14:foregroundMark x1="48710" y1="2050" x2="48710" y2="2050"/>
                          <a14:foregroundMark x1="3794" y1="34553" x2="3945" y2="355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0" r="8029"/>
            <a:stretch/>
          </p:blipFill>
          <p:spPr>
            <a:xfrm>
              <a:off x="1682529" y="805030"/>
              <a:ext cx="4423410" cy="5204911"/>
            </a:xfrm>
            <a:prstGeom prst="rect">
              <a:avLst/>
            </a:prstGeom>
          </p:spPr>
        </p:pic>
        <p:sp>
          <p:nvSpPr>
            <p:cNvPr id="6" name="Hexagon 9">
              <a:extLst>
                <a:ext uri="{FF2B5EF4-FFF2-40B4-BE49-F238E27FC236}">
                  <a16:creationId xmlns:a16="http://schemas.microsoft.com/office/drawing/2014/main" id="{99C5BB79-088F-4C87-85B3-8F7125C27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2679702" y="2388914"/>
              <a:ext cx="2412998" cy="2080172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0E938EFE-F192-44B1-A9C4-0C8298C52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518" y="3052754"/>
              <a:ext cx="1909599" cy="690190"/>
            </a:xfrm>
            <a:prstGeom prst="rect">
              <a:avLst/>
            </a:prstGeom>
          </p:spPr>
        </p:pic>
      </p:grp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E4B3DEE5-8FB3-4D54-BD0F-C3EAD6A767B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5400000">
            <a:off x="1163739" y="-1142451"/>
            <a:ext cx="2308061" cy="461612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Bande diagonale 11">
            <a:extLst>
              <a:ext uri="{FF2B5EF4-FFF2-40B4-BE49-F238E27FC236}">
                <a16:creationId xmlns:a16="http://schemas.microsoft.com/office/drawing/2014/main" id="{6794F350-4FCE-4B70-8458-C3392ED7B06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1" y="0"/>
            <a:ext cx="5746677" cy="2873335"/>
          </a:xfrm>
          <a:prstGeom prst="diagStripe">
            <a:avLst>
              <a:gd name="adj" fmla="val 922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riangle rectangle 12">
            <a:extLst>
              <a:ext uri="{FF2B5EF4-FFF2-40B4-BE49-F238E27FC236}">
                <a16:creationId xmlns:a16="http://schemas.microsoft.com/office/drawing/2014/main" id="{7ABFD1C9-296C-401B-A28F-CE9C6593031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00000" flipH="1" flipV="1">
            <a:off x="9469438" y="4131228"/>
            <a:ext cx="1809111" cy="361822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ustomShape 2">
            <a:extLst>
              <a:ext uri="{FF2B5EF4-FFF2-40B4-BE49-F238E27FC236}">
                <a16:creationId xmlns:a16="http://schemas.microsoft.com/office/drawing/2014/main" id="{8E6EFABD-5E6A-4E7B-9237-71B30EEA643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397760" y="6496200"/>
            <a:ext cx="3395880" cy="361440"/>
          </a:xfrm>
          <a:prstGeom prst="rect">
            <a:avLst/>
          </a:prstGeom>
          <a:solidFill>
            <a:srgbClr val="FFFFFF"/>
          </a:solidFill>
          <a:ln w="381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200" b="1" spc="299" dirty="0">
                <a:solidFill>
                  <a:srgbClr val="000000"/>
                </a:solidFill>
                <a:latin typeface="Titillium"/>
                <a:ea typeface="Titillium"/>
              </a:rPr>
              <a:t>A. NICOLAS, A. PINON</a:t>
            </a:r>
            <a:r>
              <a:rPr lang="fr-FR" sz="1200" b="1" strike="noStrike" spc="299" dirty="0">
                <a:solidFill>
                  <a:srgbClr val="000000"/>
                </a:solidFill>
                <a:latin typeface="Titillium"/>
                <a:ea typeface="Titillium"/>
              </a:rPr>
              <a:t> - A20</a:t>
            </a:r>
            <a:endParaRPr lang="fr-FR" sz="1200" b="0" strike="noStrike" spc="-1" dirty="0">
              <a:latin typeface="Arial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32B25E8-384A-49B3-AC3F-326897790427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V="1">
            <a:off x="3258959" y="5048529"/>
            <a:ext cx="3618222" cy="180911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A2E7F77-DE7A-467E-B61F-D9E3A181CEAD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V="1">
            <a:off x="7669679" y="-25720"/>
            <a:ext cx="2517629" cy="129100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201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10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7137400" cy="740495"/>
            <a:chOff x="646920" y="1132586"/>
            <a:chExt cx="713740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7137400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Serveur Web - Durcissement de la configuration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8305EC4-FDD6-4133-A5A5-3966B5A36711}"/>
              </a:ext>
            </a:extLst>
          </p:cNvPr>
          <p:cNvGrpSpPr/>
          <p:nvPr/>
        </p:nvGrpSpPr>
        <p:grpSpPr>
          <a:xfrm>
            <a:off x="582350" y="2044915"/>
            <a:ext cx="3562930" cy="338554"/>
            <a:chOff x="582350" y="2139403"/>
            <a:chExt cx="3562930" cy="338554"/>
          </a:xfrm>
        </p:grpSpPr>
        <p:sp>
          <p:nvSpPr>
            <p:cNvPr id="13" name="CustomShape 7">
              <a:extLst>
                <a:ext uri="{FF2B5EF4-FFF2-40B4-BE49-F238E27FC236}">
                  <a16:creationId xmlns:a16="http://schemas.microsoft.com/office/drawing/2014/main" id="{76F77530-0E5C-4483-8FAA-DCFFEC6CEEC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82350" y="2257044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BC812EA-E7EB-4A10-B173-BA68D978850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756959" y="2139403"/>
              <a:ext cx="338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err="1"/>
                <a:t>Création</a:t>
              </a:r>
              <a:r>
                <a:rPr lang="en-GB" sz="1600" dirty="0"/>
                <a:t> d’un </a:t>
              </a:r>
              <a:r>
                <a:rPr lang="en-GB" sz="1600" dirty="0" err="1"/>
                <a:t>VHOST</a:t>
              </a:r>
              <a:endParaRPr lang="fr-FR" sz="1600" dirty="0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05FC041B-60DB-4833-B1CF-0B674798A2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3720" y="2466726"/>
            <a:ext cx="4923562" cy="4051927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1CDE422B-176B-44B3-A0A7-7A1CCBD8948A}"/>
              </a:ext>
            </a:extLst>
          </p:cNvPr>
          <p:cNvGrpSpPr/>
          <p:nvPr/>
        </p:nvGrpSpPr>
        <p:grpSpPr>
          <a:xfrm>
            <a:off x="6265257" y="2044915"/>
            <a:ext cx="3562930" cy="338554"/>
            <a:chOff x="582350" y="2139403"/>
            <a:chExt cx="3562930" cy="338554"/>
          </a:xfrm>
        </p:grpSpPr>
        <p:sp>
          <p:nvSpPr>
            <p:cNvPr id="34" name="CustomShape 7">
              <a:extLst>
                <a:ext uri="{FF2B5EF4-FFF2-40B4-BE49-F238E27FC236}">
                  <a16:creationId xmlns:a16="http://schemas.microsoft.com/office/drawing/2014/main" id="{49E6A55A-24EA-4034-98A3-705517A8BB6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82350" y="2257044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9ED8767F-5566-4C4E-AB76-3546605E5890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756959" y="2139403"/>
              <a:ext cx="338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Suppression du </a:t>
              </a:r>
              <a:r>
                <a:rPr lang="en-GB" sz="1600" dirty="0" err="1"/>
                <a:t>VHOST</a:t>
              </a:r>
              <a:r>
                <a:rPr lang="en-GB" sz="1600" dirty="0"/>
                <a:t> par défaut</a:t>
              </a:r>
              <a:endParaRPr lang="fr-FR" sz="1600" dirty="0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6151DFD-3F12-4547-9907-4F2B56E2413B}"/>
              </a:ext>
            </a:extLst>
          </p:cNvPr>
          <p:cNvGrpSpPr/>
          <p:nvPr/>
        </p:nvGrpSpPr>
        <p:grpSpPr>
          <a:xfrm>
            <a:off x="6265257" y="2476538"/>
            <a:ext cx="4484023" cy="338554"/>
            <a:chOff x="582350" y="2139403"/>
            <a:chExt cx="4484023" cy="338554"/>
          </a:xfrm>
        </p:grpSpPr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2F3FF9F1-8027-4FE6-AED0-A98DB6F4AB3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82350" y="2257044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F973F6AE-90CA-4D3B-B9AB-B032A2F79BDB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756959" y="2139403"/>
              <a:ext cx="4309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Suppression des modules inutiles (CGI, etc.)</a:t>
              </a:r>
              <a:endParaRPr lang="fr-FR" sz="1600" dirty="0"/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DC98BF2E-4F90-4D77-AFC8-CE7DE41CBAEC}"/>
              </a:ext>
            </a:extLst>
          </p:cNvPr>
          <p:cNvGrpSpPr/>
          <p:nvPr/>
        </p:nvGrpSpPr>
        <p:grpSpPr>
          <a:xfrm>
            <a:off x="6265257" y="2921870"/>
            <a:ext cx="3562930" cy="338554"/>
            <a:chOff x="582350" y="2139403"/>
            <a:chExt cx="3562930" cy="338554"/>
          </a:xfrm>
        </p:grpSpPr>
        <p:sp>
          <p:nvSpPr>
            <p:cNvPr id="45" name="CustomShape 7">
              <a:extLst>
                <a:ext uri="{FF2B5EF4-FFF2-40B4-BE49-F238E27FC236}">
                  <a16:creationId xmlns:a16="http://schemas.microsoft.com/office/drawing/2014/main" id="{A635695D-90E1-4043-A4F3-6598DE3C594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82350" y="2257044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3C70847D-4039-4E7A-BFAB-126DF455718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756959" y="2139403"/>
              <a:ext cx="338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Limiter les </a:t>
              </a:r>
              <a:r>
                <a:rPr lang="en-GB" sz="1600" dirty="0" err="1"/>
                <a:t>fuites</a:t>
              </a:r>
              <a:r>
                <a:rPr lang="en-GB" sz="1600" dirty="0"/>
                <a:t> </a:t>
              </a:r>
              <a:r>
                <a:rPr lang="en-GB" sz="1600" dirty="0" err="1"/>
                <a:t>d’informations</a:t>
              </a:r>
              <a:endParaRPr lang="fr-FR" sz="1600" dirty="0"/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D9C5EF3B-381A-43FC-8DE3-37F9A92390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9865" y="3388618"/>
            <a:ext cx="3167577" cy="981949"/>
          </a:xfrm>
          <a:prstGeom prst="rect">
            <a:avLst/>
          </a:prstGeom>
        </p:spPr>
      </p:pic>
      <p:grpSp>
        <p:nvGrpSpPr>
          <p:cNvPr id="47" name="Groupe 46">
            <a:extLst>
              <a:ext uri="{FF2B5EF4-FFF2-40B4-BE49-F238E27FC236}">
                <a16:creationId xmlns:a16="http://schemas.microsoft.com/office/drawing/2014/main" id="{35A8A151-607D-4A94-B5EE-56E28013259F}"/>
              </a:ext>
            </a:extLst>
          </p:cNvPr>
          <p:cNvGrpSpPr/>
          <p:nvPr/>
        </p:nvGrpSpPr>
        <p:grpSpPr>
          <a:xfrm>
            <a:off x="6332418" y="4395062"/>
            <a:ext cx="3562930" cy="338554"/>
            <a:chOff x="582350" y="2139403"/>
            <a:chExt cx="3562930" cy="338554"/>
          </a:xfrm>
        </p:grpSpPr>
        <p:sp>
          <p:nvSpPr>
            <p:cNvPr id="48" name="CustomShape 7">
              <a:extLst>
                <a:ext uri="{FF2B5EF4-FFF2-40B4-BE49-F238E27FC236}">
                  <a16:creationId xmlns:a16="http://schemas.microsoft.com/office/drawing/2014/main" id="{261B6640-027A-4B01-9394-01927271233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82350" y="2257044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19582748-17AF-4110-8385-A876F94F6912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756959" y="2139403"/>
              <a:ext cx="3388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Limiter les </a:t>
              </a:r>
              <a:r>
                <a:rPr lang="en-GB" sz="1600" dirty="0" err="1"/>
                <a:t>accès</a:t>
              </a:r>
              <a:endParaRPr lang="fr-FR" sz="1600" dirty="0"/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C06DFCAB-E6C2-4093-9AA3-4EF7303A21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58920" y="4739288"/>
            <a:ext cx="2164268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6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11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Serveur Web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B892177-B489-4D68-94E4-694780482CBF}"/>
              </a:ext>
            </a:extLst>
          </p:cNvPr>
          <p:cNvGrpSpPr/>
          <p:nvPr/>
        </p:nvGrpSpPr>
        <p:grpSpPr>
          <a:xfrm>
            <a:off x="582350" y="1956606"/>
            <a:ext cx="4020130" cy="338554"/>
            <a:chOff x="582350" y="2677966"/>
            <a:chExt cx="4020130" cy="338554"/>
          </a:xfrm>
        </p:grpSpPr>
        <p:sp>
          <p:nvSpPr>
            <p:cNvPr id="11" name="CustomShape 7">
              <a:extLst>
                <a:ext uri="{FF2B5EF4-FFF2-40B4-BE49-F238E27FC236}">
                  <a16:creationId xmlns:a16="http://schemas.microsoft.com/office/drawing/2014/main" id="{3C4A60A7-A968-4F7C-A23F-C3526C8AE2B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82350" y="2795607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DB6F89F-DF54-4723-A853-F06FD3957272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756959" y="2677966"/>
              <a:ext cx="38455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Création de l’utilisateur « </a:t>
              </a:r>
              <a:r>
                <a:rPr lang="fr-FR" sz="1600" i="1" dirty="0"/>
                <a:t>webadmin</a:t>
              </a:r>
              <a:r>
                <a:rPr lang="fr-FR" sz="1600" dirty="0"/>
                <a:t> »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54349E0-7625-491E-A15B-54CD0B0A865C}"/>
              </a:ext>
            </a:extLst>
          </p:cNvPr>
          <p:cNvGrpSpPr/>
          <p:nvPr/>
        </p:nvGrpSpPr>
        <p:grpSpPr>
          <a:xfrm>
            <a:off x="582350" y="3053483"/>
            <a:ext cx="4345250" cy="338554"/>
            <a:chOff x="582350" y="3216043"/>
            <a:chExt cx="4345250" cy="338554"/>
          </a:xfrm>
        </p:grpSpPr>
        <p:sp>
          <p:nvSpPr>
            <p:cNvPr id="15" name="CustomShape 7">
              <a:extLst>
                <a:ext uri="{FF2B5EF4-FFF2-40B4-BE49-F238E27FC236}">
                  <a16:creationId xmlns:a16="http://schemas.microsoft.com/office/drawing/2014/main" id="{E4AD370D-BE72-48BD-985A-5C5965706DF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82350" y="3333684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50553A1-B864-48CD-9C63-7EBF68800C5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756959" y="3216043"/>
              <a:ext cx="4170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Gestion des permissions des répertoires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37F43BBB-DD80-4F6B-B7EF-13A2D3D684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16" y="2337548"/>
            <a:ext cx="5898391" cy="6172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2BAC12F-3554-4751-96DB-3AB3D224B6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2771" y="3450975"/>
            <a:ext cx="5585944" cy="168416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98FDC8A-B6D2-4421-A392-C95379F065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2771" y="5156102"/>
            <a:ext cx="7498730" cy="1333616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3341BB62-03A6-4D45-BC7D-0792D854A7C0}"/>
              </a:ext>
            </a:extLst>
          </p:cNvPr>
          <p:cNvGrpSpPr/>
          <p:nvPr/>
        </p:nvGrpSpPr>
        <p:grpSpPr>
          <a:xfrm>
            <a:off x="7360615" y="2019914"/>
            <a:ext cx="2128826" cy="338554"/>
            <a:chOff x="582350" y="3216043"/>
            <a:chExt cx="2128826" cy="338554"/>
          </a:xfrm>
        </p:grpSpPr>
        <p:sp>
          <p:nvSpPr>
            <p:cNvPr id="33" name="CustomShape 7">
              <a:extLst>
                <a:ext uri="{FF2B5EF4-FFF2-40B4-BE49-F238E27FC236}">
                  <a16:creationId xmlns:a16="http://schemas.microsoft.com/office/drawing/2014/main" id="{4F737371-B675-4B2C-AAEB-50768DA65D8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82350" y="3333684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96AD0A56-655E-4839-AF57-6A1F8128F6B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756960" y="3216043"/>
              <a:ext cx="1954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Validation des ACL</a:t>
              </a:r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A10E29AE-23E8-4572-8744-58E7C7F0F53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51438"/>
          <a:stretch/>
        </p:blipFill>
        <p:spPr>
          <a:xfrm>
            <a:off x="6926639" y="2507082"/>
            <a:ext cx="4892590" cy="244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7B2059C-89CB-49C6-BC17-EB6C1EB7437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9743" y="2030442"/>
            <a:ext cx="9632515" cy="4468755"/>
          </a:xfrm>
          <a:prstGeom prst="rect">
            <a:avLst/>
          </a:prstGeom>
        </p:spPr>
      </p:pic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12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AD - Stratégie d’annuaire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22A336-3B43-49C2-82C2-9C9598EB4892}"/>
              </a:ext>
            </a:extLst>
          </p:cNvPr>
          <p:cNvSpPr txBox="1"/>
          <p:nvPr/>
        </p:nvSpPr>
        <p:spPr>
          <a:xfrm>
            <a:off x="6765936" y="1393336"/>
            <a:ext cx="5346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fr-FR" dirty="0"/>
              <a:t>1. Distinguer la hiérarchie de l’entreprise</a:t>
            </a: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312214BE-0CA8-4D35-B95D-C1FF516B3A5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591327" y="1175990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48FCA6B-5F49-4248-A83B-30A7E28631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765936" y="1058349"/>
            <a:ext cx="168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Méthodologie</a:t>
            </a:r>
          </a:p>
        </p:txBody>
      </p:sp>
    </p:spTree>
    <p:extLst>
      <p:ext uri="{BB962C8B-B14F-4D97-AF65-F5344CB8AC3E}">
        <p14:creationId xmlns:p14="http://schemas.microsoft.com/office/powerpoint/2010/main" val="3633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38D9636-17D1-4DC8-90D3-C3C84DE0B78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9743" y="2029510"/>
            <a:ext cx="9632515" cy="4468755"/>
          </a:xfrm>
          <a:prstGeom prst="rect">
            <a:avLst/>
          </a:prstGeom>
        </p:spPr>
      </p:pic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13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AD - Stratégie d’annuaire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22A336-3B43-49C2-82C2-9C9598EB4892}"/>
              </a:ext>
            </a:extLst>
          </p:cNvPr>
          <p:cNvSpPr txBox="1"/>
          <p:nvPr/>
        </p:nvSpPr>
        <p:spPr>
          <a:xfrm>
            <a:off x="6765936" y="1393336"/>
            <a:ext cx="534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fr-FR" dirty="0"/>
              <a:t>1. Distinguer la hiérarchie de l’entreprise </a:t>
            </a:r>
          </a:p>
          <a:p>
            <a:r>
              <a:rPr lang="fr-FR" dirty="0"/>
              <a:t>2. Identifier les utilisateurs</a:t>
            </a: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312214BE-0CA8-4D35-B95D-C1FF516B3A5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591327" y="1175990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48FCA6B-5F49-4248-A83B-30A7E28631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765936" y="1058349"/>
            <a:ext cx="168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Méthodologie</a:t>
            </a:r>
          </a:p>
        </p:txBody>
      </p:sp>
    </p:spTree>
    <p:extLst>
      <p:ext uri="{BB962C8B-B14F-4D97-AF65-F5344CB8AC3E}">
        <p14:creationId xmlns:p14="http://schemas.microsoft.com/office/powerpoint/2010/main" val="5819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14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74B13B-4769-414E-835B-110D07119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48" y="2028390"/>
            <a:ext cx="9627704" cy="4470006"/>
          </a:xfrm>
          <a:prstGeom prst="rect">
            <a:avLst/>
          </a:prstGeom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19A54EB8-7503-44ED-9989-F7078FA27C8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3"/>
          <a:stretch/>
        </p:blipFill>
        <p:spPr>
          <a:xfrm>
            <a:off x="280202" y="1988634"/>
            <a:ext cx="2105189" cy="1241811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AD - Stratégie d’annuaire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322A336-3B43-49C2-82C2-9C9598EB4892}"/>
              </a:ext>
            </a:extLst>
          </p:cNvPr>
          <p:cNvSpPr txBox="1"/>
          <p:nvPr/>
        </p:nvSpPr>
        <p:spPr>
          <a:xfrm>
            <a:off x="6765936" y="1393336"/>
            <a:ext cx="53465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fr-FR" dirty="0"/>
              <a:t>1. Distinguer la hiérarchie de l’entreprise </a:t>
            </a:r>
          </a:p>
          <a:p>
            <a:r>
              <a:rPr lang="fr-FR" dirty="0"/>
              <a:t>2. Identifier les utilisateurs </a:t>
            </a:r>
          </a:p>
          <a:p>
            <a:r>
              <a:rPr lang="fr-FR" dirty="0"/>
              <a:t>3. Identifier les actifs essentiels puis les actifs supports. </a:t>
            </a: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312214BE-0CA8-4D35-B95D-C1FF516B3A5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591327" y="1175990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48FCA6B-5F49-4248-A83B-30A7E28631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765936" y="1058349"/>
            <a:ext cx="1685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Méthodologie</a:t>
            </a:r>
          </a:p>
        </p:txBody>
      </p:sp>
    </p:spTree>
    <p:extLst>
      <p:ext uri="{BB962C8B-B14F-4D97-AF65-F5344CB8AC3E}">
        <p14:creationId xmlns:p14="http://schemas.microsoft.com/office/powerpoint/2010/main" val="2089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15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AD – UO, groupes et utilisateurs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7B6F3C9-2EB0-4DAE-B542-7422D77723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83" y="875307"/>
            <a:ext cx="5337313" cy="247803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83001D-2047-4A41-A5EA-B4EC09F2A9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95" y="3148023"/>
            <a:ext cx="4807546" cy="33560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CBA93C3-138E-4B90-8987-F96420EACE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2" y="2025807"/>
            <a:ext cx="2756449" cy="436279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D4F91F6-9AD4-44AF-952B-DC584C71366F}"/>
              </a:ext>
            </a:extLst>
          </p:cNvPr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39"/>
          <a:stretch/>
        </p:blipFill>
        <p:spPr bwMode="auto">
          <a:xfrm>
            <a:off x="3295105" y="2377440"/>
            <a:ext cx="2959915" cy="613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16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AD – GPOs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9DE07DB-7293-4DF7-B0B7-1E1349B1D3F2}"/>
              </a:ext>
            </a:extLst>
          </p:cNvPr>
          <p:cNvSpPr txBox="1"/>
          <p:nvPr/>
        </p:nvSpPr>
        <p:spPr>
          <a:xfrm>
            <a:off x="855678" y="1986535"/>
            <a:ext cx="11424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Politique de mot de passe</a:t>
            </a:r>
            <a:r>
              <a:rPr lang="fr-FR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 taille minimum de 10 caractères, au moins 1 majuscule, 1 minuscule et 1 chiffre.</a:t>
            </a:r>
            <a:endParaRPr lang="fr-FR" sz="2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76943907-8AA9-48C3-A6C0-DAC46D9A4A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89672" y="2112783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5A57732-C015-4E4B-BDE4-54BAA4152E22}"/>
              </a:ext>
            </a:extLst>
          </p:cNvPr>
          <p:cNvPicPr/>
          <p:nvPr/>
        </p:nvPicPr>
        <p:blipFill rotWithShape="1">
          <a:blip r:embed="rId9"/>
          <a:srcRect l="6267" t="34289"/>
          <a:stretch/>
        </p:blipFill>
        <p:spPr bwMode="auto">
          <a:xfrm>
            <a:off x="1758480" y="2678086"/>
            <a:ext cx="8357200" cy="3271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30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17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AD – GPOs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9DE07DB-7293-4DF7-B0B7-1E1349B1D3F2}"/>
              </a:ext>
            </a:extLst>
          </p:cNvPr>
          <p:cNvSpPr txBox="1"/>
          <p:nvPr/>
        </p:nvSpPr>
        <p:spPr>
          <a:xfrm>
            <a:off x="855678" y="1986535"/>
            <a:ext cx="11424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Mise en veille</a:t>
            </a:r>
            <a:r>
              <a:rPr lang="fr-FR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: L’écran de veille s’active après 10 min d’inactivité et verrouille la session. Un mot de passe est alors nécessaire pour accéder à la session.</a:t>
            </a:r>
            <a:endParaRPr lang="fr-FR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76943907-8AA9-48C3-A6C0-DAC46D9A4A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89672" y="2112783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CA6E00-2896-4DCF-AE6B-22D3FD9CA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342" y="2662683"/>
            <a:ext cx="5723116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3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18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AD – GPOs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9DE07DB-7293-4DF7-B0B7-1E1349B1D3F2}"/>
              </a:ext>
            </a:extLst>
          </p:cNvPr>
          <p:cNvSpPr txBox="1"/>
          <p:nvPr/>
        </p:nvSpPr>
        <p:spPr>
          <a:xfrm>
            <a:off x="855678" y="1986535"/>
            <a:ext cx="10554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Terminal Server</a:t>
            </a:r>
            <a:r>
              <a:rPr lang="fr-FR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: Le port 3389 est ouvert, mais l’administrateur local des postes n’est pas accessible à distance.</a:t>
            </a:r>
            <a:endParaRPr lang="fr-FR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76943907-8AA9-48C3-A6C0-DAC46D9A4A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89672" y="2112783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98A63D1-DFA1-4BD1-B4F0-ABABCDB51D6B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78" y="5754742"/>
            <a:ext cx="10540794" cy="58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0EA7ADA-7693-4275-8BDE-172E25F53171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6" y="3118003"/>
            <a:ext cx="5734557" cy="185963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116AAA4-03BC-484F-805B-85A72A25E398}"/>
              </a:ext>
            </a:extLst>
          </p:cNvPr>
          <p:cNvPicPr/>
          <p:nvPr/>
        </p:nvPicPr>
        <p:blipFill rotWithShape="1">
          <a:blip r:embed="rId14"/>
          <a:srcRect l="596" r="-8"/>
          <a:stretch/>
        </p:blipFill>
        <p:spPr bwMode="auto">
          <a:xfrm>
            <a:off x="6132679" y="3033278"/>
            <a:ext cx="5654019" cy="2021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6958EC1-C27A-45DD-B900-0E80447907F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5678" y="5369045"/>
            <a:ext cx="4373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Sur le Pare-feu</a:t>
            </a:r>
            <a:endParaRPr lang="fr-FR" sz="1400" i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2A63E5-88FC-4726-B35C-B10D6676EAD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33400" y="2755996"/>
            <a:ext cx="4373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Autorisation pour l’utilisation du service</a:t>
            </a:r>
            <a:endParaRPr lang="fr-FR" sz="1400" i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AD9E9F0-8659-430C-BFEF-946994D3A22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150480" y="2687831"/>
            <a:ext cx="4373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/>
              <a:t>Interdire l’accès à l’administrateur local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745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19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AD – GPOs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9DE07DB-7293-4DF7-B0B7-1E1349B1D3F2}"/>
              </a:ext>
            </a:extLst>
          </p:cNvPr>
          <p:cNvSpPr txBox="1"/>
          <p:nvPr/>
        </p:nvSpPr>
        <p:spPr>
          <a:xfrm>
            <a:off x="855678" y="1986535"/>
            <a:ext cx="11424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fr-FR" sz="1800" b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Stratégie de Restriction Logicielle</a:t>
            </a:r>
            <a:r>
              <a:rPr lang="fr-FR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(SRP) : Une restriction est appliquée sur les postes pour n’autoriser que les programmes des répertoires Windows sauf </a:t>
            </a:r>
            <a:r>
              <a:rPr lang="fr-FR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tmp</a:t>
            </a:r>
            <a:r>
              <a:rPr lang="fr-FR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</a:t>
            </a:r>
            <a:endParaRPr lang="fr-FR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76943907-8AA9-48C3-A6C0-DAC46D9A4A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89672" y="2112783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848FFD-5C00-47BD-B417-77C0D8E425D0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23994" y="3031008"/>
            <a:ext cx="5855573" cy="18423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4F6C018-E2B7-4359-BDEC-B41DFC493D1B}"/>
              </a:ext>
            </a:extLst>
          </p:cNvPr>
          <p:cNvPicPr/>
          <p:nvPr/>
        </p:nvPicPr>
        <p:blipFill rotWithShape="1">
          <a:blip r:embed="rId10"/>
          <a:srcRect t="17086"/>
          <a:stretch/>
        </p:blipFill>
        <p:spPr>
          <a:xfrm>
            <a:off x="6766560" y="2442966"/>
            <a:ext cx="3995117" cy="417400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F239350-3D3D-491C-8E16-B70AA6C83AA3}"/>
              </a:ext>
            </a:extLst>
          </p:cNvPr>
          <p:cNvPicPr/>
          <p:nvPr/>
        </p:nvPicPr>
        <p:blipFill rotWithShape="1">
          <a:blip r:embed="rId10"/>
          <a:srcRect t="699" b="82535"/>
          <a:stretch/>
        </p:blipFill>
        <p:spPr>
          <a:xfrm>
            <a:off x="1758480" y="4951612"/>
            <a:ext cx="3995117" cy="8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 3"/>
          <p:cNvSpPr/>
          <p:nvPr>
            <p:custDataLst>
              <p:tags r:id="rId1"/>
            </p:custDataLst>
          </p:nvPr>
        </p:nvSpPr>
        <p:spPr>
          <a:xfrm>
            <a:off x="3059368" y="2080800"/>
            <a:ext cx="0" cy="4777200"/>
          </a:xfrm>
          <a:prstGeom prst="line">
            <a:avLst/>
          </a:prstGeom>
          <a:ln w="34920">
            <a:solidFill>
              <a:srgbClr val="000000">
                <a:alpha val="40000"/>
              </a:srgbClr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8E4EFE9-A95F-41AF-948C-98AE0706056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52680" y="1298386"/>
            <a:ext cx="1152000" cy="517506"/>
            <a:chOff x="652680" y="1371123"/>
            <a:chExt cx="1152000" cy="517506"/>
          </a:xfrm>
        </p:grpSpPr>
        <p:sp>
          <p:nvSpPr>
            <p:cNvPr id="165" name="CustomShape 1"/>
            <p:cNvSpPr/>
            <p:nvPr/>
          </p:nvSpPr>
          <p:spPr>
            <a:xfrm>
              <a:off x="652680" y="1371123"/>
              <a:ext cx="1152000" cy="292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4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PLAN</a:t>
              </a:r>
              <a:endParaRPr lang="fr-FR" sz="2400" b="0" strike="noStrike" spc="-1" dirty="0">
                <a:latin typeface="Arial"/>
              </a:endParaRPr>
            </a:p>
          </p:txBody>
        </p:sp>
        <p:cxnSp>
          <p:nvCxnSpPr>
            <p:cNvPr id="24" name="Straight Connector 26">
              <a:extLst>
                <a:ext uri="{FF2B5EF4-FFF2-40B4-BE49-F238E27FC236}">
                  <a16:creationId xmlns:a16="http://schemas.microsoft.com/office/drawing/2014/main" id="{AC6FE34F-6BE0-4B75-B3D2-5FD4005DF78E}"/>
                </a:ext>
              </a:extLst>
            </p:cNvPr>
            <p:cNvCxnSpPr/>
            <p:nvPr/>
          </p:nvCxnSpPr>
          <p:spPr>
            <a:xfrm>
              <a:off x="652856" y="1888629"/>
              <a:ext cx="691243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0147E6C-35BD-42A3-9106-E2E6DCD0B67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943368" y="2387880"/>
            <a:ext cx="6411198" cy="843486"/>
            <a:chOff x="2943368" y="2387880"/>
            <a:chExt cx="6411198" cy="843486"/>
          </a:xfrm>
        </p:grpSpPr>
        <p:sp>
          <p:nvSpPr>
            <p:cNvPr id="169" name="CustomShape 5"/>
            <p:cNvSpPr/>
            <p:nvPr/>
          </p:nvSpPr>
          <p:spPr>
            <a:xfrm>
              <a:off x="3437728" y="2387880"/>
              <a:ext cx="4793760" cy="30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Partie I -  Architecture du SI</a:t>
              </a:r>
            </a:p>
          </p:txBody>
        </p:sp>
        <p:sp>
          <p:nvSpPr>
            <p:cNvPr id="170" name="CustomShape 6"/>
            <p:cNvSpPr/>
            <p:nvPr/>
          </p:nvSpPr>
          <p:spPr>
            <a:xfrm>
              <a:off x="3724646" y="2783520"/>
              <a:ext cx="5629920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Choix d’architecture</a:t>
              </a:r>
            </a:p>
          </p:txBody>
        </p:sp>
        <p:sp>
          <p:nvSpPr>
            <p:cNvPr id="171" name="CustomShape 7"/>
            <p:cNvSpPr/>
            <p:nvPr/>
          </p:nvSpPr>
          <p:spPr>
            <a:xfrm>
              <a:off x="2943368" y="2433240"/>
              <a:ext cx="243360" cy="211680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3B93CC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8"/>
            <p:cNvSpPr/>
            <p:nvPr/>
          </p:nvSpPr>
          <p:spPr>
            <a:xfrm>
              <a:off x="3724646" y="3054715"/>
              <a:ext cx="4670637" cy="17665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Technologies utilisées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464D9CF-C9C3-4D18-B58F-129BB43CC7B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934674" y="3626474"/>
            <a:ext cx="7976294" cy="1361234"/>
            <a:chOff x="2735632" y="3844891"/>
            <a:chExt cx="7976294" cy="1361234"/>
          </a:xfrm>
        </p:grpSpPr>
        <p:sp>
          <p:nvSpPr>
            <p:cNvPr id="174" name="CustomShape 10"/>
            <p:cNvSpPr/>
            <p:nvPr/>
          </p:nvSpPr>
          <p:spPr>
            <a:xfrm>
              <a:off x="3253446" y="3844891"/>
              <a:ext cx="7458480" cy="3004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4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Partie II – </a:t>
              </a:r>
              <a:r>
                <a:rPr lang="fr-FR" sz="2400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Mise en œuvre</a:t>
              </a:r>
              <a:endParaRPr lang="fr-FR" sz="2400" b="0" strike="noStrike" spc="-1" dirty="0">
                <a:latin typeface="Arial"/>
              </a:endParaRPr>
            </a:p>
          </p:txBody>
        </p:sp>
        <p:sp>
          <p:nvSpPr>
            <p:cNvPr id="175" name="CustomShape 11"/>
            <p:cNvSpPr/>
            <p:nvPr/>
          </p:nvSpPr>
          <p:spPr>
            <a:xfrm>
              <a:off x="3549361" y="4240531"/>
              <a:ext cx="4646880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</a:t>
              </a:r>
              <a:r>
                <a:rPr lang="fr-FR" sz="1400" b="1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Pare-feu</a:t>
              </a:r>
              <a:r>
                <a:rPr lang="fr-FR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 VYoS</a:t>
              </a:r>
              <a:endParaRPr lang="fr-FR" sz="1400" b="1" strike="noStrike" spc="-1" dirty="0">
                <a:latin typeface="Arial"/>
              </a:endParaRPr>
            </a:p>
          </p:txBody>
        </p:sp>
        <p:sp>
          <p:nvSpPr>
            <p:cNvPr id="176" name="CustomShape 12"/>
            <p:cNvSpPr/>
            <p:nvPr/>
          </p:nvSpPr>
          <p:spPr>
            <a:xfrm>
              <a:off x="2735632" y="3890251"/>
              <a:ext cx="251280" cy="211680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3B93CC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CustomShape 13"/>
            <p:cNvSpPr/>
            <p:nvPr/>
          </p:nvSpPr>
          <p:spPr>
            <a:xfrm>
              <a:off x="3549361" y="4503982"/>
              <a:ext cx="4350960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</a:t>
              </a:r>
              <a:r>
                <a:rPr lang="fr-FR" sz="1400" b="1" i="1" spc="199" dirty="0">
                  <a:solidFill>
                    <a:srgbClr val="767171"/>
                  </a:solidFill>
                  <a:latin typeface="Titillium"/>
                  <a:ea typeface="Titillium"/>
                </a:rPr>
                <a:t>Commutateur</a:t>
              </a:r>
              <a:r>
                <a:rPr lang="fr-FR" sz="1400" i="1" spc="199" dirty="0">
                  <a:solidFill>
                    <a:srgbClr val="767171"/>
                  </a:solidFill>
                  <a:latin typeface="Titillium"/>
                  <a:ea typeface="Titillium"/>
                </a:rPr>
                <a:t> Cisco</a:t>
              </a:r>
              <a:endParaRPr lang="fr-FR" sz="1400" b="0" strike="noStrike" spc="-1" dirty="0">
                <a:latin typeface="Arial"/>
              </a:endParaRPr>
            </a:p>
          </p:txBody>
        </p:sp>
        <p:sp>
          <p:nvSpPr>
            <p:cNvPr id="32" name="CustomShape 11">
              <a:extLst>
                <a:ext uri="{FF2B5EF4-FFF2-40B4-BE49-F238E27FC236}">
                  <a16:creationId xmlns:a16="http://schemas.microsoft.com/office/drawing/2014/main" id="{F1CE3BE7-B444-4377-9716-A48E0BC5D771}"/>
                </a:ext>
              </a:extLst>
            </p:cNvPr>
            <p:cNvSpPr/>
            <p:nvPr/>
          </p:nvSpPr>
          <p:spPr>
            <a:xfrm>
              <a:off x="3549361" y="4767433"/>
              <a:ext cx="4646880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</a:t>
              </a:r>
              <a:r>
                <a:rPr lang="fr-FR" sz="1400" b="1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Serveur Web </a:t>
              </a:r>
              <a:r>
                <a:rPr lang="fr-FR" sz="1400" i="1" strike="noStrike" spc="199" dirty="0" err="1">
                  <a:solidFill>
                    <a:srgbClr val="767171"/>
                  </a:solidFill>
                  <a:latin typeface="Titillium"/>
                  <a:ea typeface="Titillium"/>
                </a:rPr>
                <a:t>Apache2</a:t>
              </a:r>
              <a:endParaRPr lang="fr-FR" sz="1400" strike="noStrike" spc="-1" dirty="0">
                <a:latin typeface="Arial"/>
              </a:endParaRPr>
            </a:p>
          </p:txBody>
        </p:sp>
        <p:sp>
          <p:nvSpPr>
            <p:cNvPr id="33" name="CustomShape 13">
              <a:extLst>
                <a:ext uri="{FF2B5EF4-FFF2-40B4-BE49-F238E27FC236}">
                  <a16:creationId xmlns:a16="http://schemas.microsoft.com/office/drawing/2014/main" id="{9893F838-3615-4997-9459-0E70C899263C}"/>
                </a:ext>
              </a:extLst>
            </p:cNvPr>
            <p:cNvSpPr/>
            <p:nvPr/>
          </p:nvSpPr>
          <p:spPr>
            <a:xfrm>
              <a:off x="3549360" y="5030884"/>
              <a:ext cx="4779371" cy="17524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&gt; </a:t>
              </a:r>
              <a:r>
                <a:rPr lang="fr-FR" sz="1400" b="1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Active Directory </a:t>
              </a:r>
              <a:r>
                <a:rPr lang="fr-FR" sz="1400" b="0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&amp; Environnement </a:t>
              </a:r>
              <a:r>
                <a:rPr lang="fr-FR" sz="1400" b="1" i="1" strike="noStrike" spc="199" dirty="0">
                  <a:solidFill>
                    <a:srgbClr val="767171"/>
                  </a:solidFill>
                  <a:latin typeface="Titillium"/>
                  <a:ea typeface="Titillium"/>
                </a:rPr>
                <a:t>Windows</a:t>
              </a:r>
              <a:endParaRPr lang="fr-FR" sz="1400" strike="noStrike" spc="-1" dirty="0">
                <a:latin typeface="Arial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C94F1E0-D5E5-4734-B371-C7D5096BE99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135901" y="2242240"/>
            <a:ext cx="632710" cy="632710"/>
            <a:chOff x="2322939" y="2242240"/>
            <a:chExt cx="632710" cy="632710"/>
          </a:xfrm>
        </p:grpSpPr>
        <p:sp>
          <p:nvSpPr>
            <p:cNvPr id="52" name="Oval 14">
              <a:extLst>
                <a:ext uri="{FF2B5EF4-FFF2-40B4-BE49-F238E27FC236}">
                  <a16:creationId xmlns:a16="http://schemas.microsoft.com/office/drawing/2014/main" id="{DFDCB864-A0BD-475E-A365-00480C8F7BD3}"/>
                </a:ext>
              </a:extLst>
            </p:cNvPr>
            <p:cNvSpPr/>
            <p:nvPr/>
          </p:nvSpPr>
          <p:spPr bwMode="auto">
            <a:xfrm>
              <a:off x="2322939" y="2242240"/>
              <a:ext cx="632710" cy="632710"/>
            </a:xfrm>
            <a:prstGeom prst="ellipse">
              <a:avLst/>
            </a:prstGeom>
            <a:solidFill>
              <a:schemeClr val="bg1"/>
            </a:solidFill>
            <a:ln w="127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Shape 3767">
              <a:extLst>
                <a:ext uri="{FF2B5EF4-FFF2-40B4-BE49-F238E27FC236}">
                  <a16:creationId xmlns:a16="http://schemas.microsoft.com/office/drawing/2014/main" id="{2A32345E-5805-4B34-9790-E83F0F1E7096}"/>
                </a:ext>
              </a:extLst>
            </p:cNvPr>
            <p:cNvSpPr/>
            <p:nvPr/>
          </p:nvSpPr>
          <p:spPr>
            <a:xfrm>
              <a:off x="2413356" y="2302981"/>
              <a:ext cx="451877" cy="451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8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8"/>
                    <a:pt x="10529" y="14727"/>
                    <a:pt x="10800" y="14727"/>
                  </a:cubicBezTo>
                  <a:cubicBezTo>
                    <a:pt x="11071" y="14727"/>
                    <a:pt x="11291" y="14508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8"/>
                    <a:pt x="18384" y="14727"/>
                    <a:pt x="18655" y="14727"/>
                  </a:cubicBezTo>
                  <a:cubicBezTo>
                    <a:pt x="18926" y="14727"/>
                    <a:pt x="19145" y="14508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8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gradFill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F763B54-6F00-4DB8-9B3B-D1402A33C393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135901" y="3481717"/>
            <a:ext cx="632710" cy="632710"/>
            <a:chOff x="2322939" y="3672823"/>
            <a:chExt cx="632710" cy="632710"/>
          </a:xfrm>
        </p:grpSpPr>
        <p:sp>
          <p:nvSpPr>
            <p:cNvPr id="53" name="Oval 14">
              <a:extLst>
                <a:ext uri="{FF2B5EF4-FFF2-40B4-BE49-F238E27FC236}">
                  <a16:creationId xmlns:a16="http://schemas.microsoft.com/office/drawing/2014/main" id="{03FAAA1E-D506-436E-A461-4B10E7808051}"/>
                </a:ext>
              </a:extLst>
            </p:cNvPr>
            <p:cNvSpPr/>
            <p:nvPr/>
          </p:nvSpPr>
          <p:spPr bwMode="auto">
            <a:xfrm>
              <a:off x="2322939" y="3672823"/>
              <a:ext cx="632710" cy="632710"/>
            </a:xfrm>
            <a:prstGeom prst="ellipse">
              <a:avLst/>
            </a:prstGeom>
            <a:solidFill>
              <a:schemeClr val="bg1"/>
            </a:solidFill>
            <a:ln w="127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Shape 3624">
              <a:extLst>
                <a:ext uri="{FF2B5EF4-FFF2-40B4-BE49-F238E27FC236}">
                  <a16:creationId xmlns:a16="http://schemas.microsoft.com/office/drawing/2014/main" id="{40FCA1A3-A9AF-4A8D-931B-D331A7367DE0}"/>
                </a:ext>
              </a:extLst>
            </p:cNvPr>
            <p:cNvSpPr/>
            <p:nvPr/>
          </p:nvSpPr>
          <p:spPr>
            <a:xfrm>
              <a:off x="2447019" y="3792136"/>
              <a:ext cx="393668" cy="393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5" y="6010"/>
                  </a:moveTo>
                  <a:lnTo>
                    <a:pt x="18630" y="7136"/>
                  </a:lnTo>
                  <a:lnTo>
                    <a:pt x="14465" y="2970"/>
                  </a:lnTo>
                  <a:lnTo>
                    <a:pt x="15590" y="1845"/>
                  </a:lnTo>
                  <a:cubicBezTo>
                    <a:pt x="15590" y="1845"/>
                    <a:pt x="16391" y="982"/>
                    <a:pt x="17673" y="982"/>
                  </a:cubicBezTo>
                  <a:cubicBezTo>
                    <a:pt x="19300" y="982"/>
                    <a:pt x="20618" y="2300"/>
                    <a:pt x="20618" y="3927"/>
                  </a:cubicBezTo>
                  <a:cubicBezTo>
                    <a:pt x="20618" y="4741"/>
                    <a:pt x="20288" y="5477"/>
                    <a:pt x="19755" y="6010"/>
                  </a:cubicBezTo>
                  <a:moveTo>
                    <a:pt x="7364" y="18402"/>
                  </a:moveTo>
                  <a:lnTo>
                    <a:pt x="7364" y="14727"/>
                  </a:lnTo>
                  <a:cubicBezTo>
                    <a:pt x="7364" y="14456"/>
                    <a:pt x="7144" y="14236"/>
                    <a:pt x="6873" y="14236"/>
                  </a:cubicBezTo>
                  <a:lnTo>
                    <a:pt x="3198" y="14236"/>
                  </a:lnTo>
                  <a:lnTo>
                    <a:pt x="13770" y="3665"/>
                  </a:lnTo>
                  <a:lnTo>
                    <a:pt x="17935" y="7830"/>
                  </a:lnTo>
                  <a:cubicBezTo>
                    <a:pt x="17935" y="7830"/>
                    <a:pt x="7364" y="18402"/>
                    <a:pt x="7364" y="18402"/>
                  </a:cubicBezTo>
                  <a:close/>
                  <a:moveTo>
                    <a:pt x="6382" y="19042"/>
                  </a:moveTo>
                  <a:lnTo>
                    <a:pt x="2945" y="19845"/>
                  </a:lnTo>
                  <a:lnTo>
                    <a:pt x="2945" y="18655"/>
                  </a:lnTo>
                  <a:lnTo>
                    <a:pt x="1755" y="18655"/>
                  </a:lnTo>
                  <a:lnTo>
                    <a:pt x="2558" y="15218"/>
                  </a:lnTo>
                  <a:lnTo>
                    <a:pt x="6382" y="15218"/>
                  </a:lnTo>
                  <a:cubicBezTo>
                    <a:pt x="6382" y="15218"/>
                    <a:pt x="6382" y="19042"/>
                    <a:pt x="6382" y="19042"/>
                  </a:cubicBezTo>
                  <a:close/>
                  <a:moveTo>
                    <a:pt x="17673" y="0"/>
                  </a:moveTo>
                  <a:cubicBezTo>
                    <a:pt x="16588" y="0"/>
                    <a:pt x="15606" y="439"/>
                    <a:pt x="14896" y="1151"/>
                  </a:cubicBezTo>
                  <a:lnTo>
                    <a:pt x="1641" y="14405"/>
                  </a:lnTo>
                  <a:lnTo>
                    <a:pt x="0" y="21600"/>
                  </a:lnTo>
                  <a:lnTo>
                    <a:pt x="7195" y="19959"/>
                  </a:lnTo>
                  <a:lnTo>
                    <a:pt x="20449" y="6704"/>
                  </a:lnTo>
                  <a:cubicBezTo>
                    <a:pt x="21160" y="5994"/>
                    <a:pt x="21600" y="5012"/>
                    <a:pt x="21600" y="3927"/>
                  </a:cubicBezTo>
                  <a:cubicBezTo>
                    <a:pt x="21600" y="1758"/>
                    <a:pt x="19842" y="0"/>
                    <a:pt x="17673" y="0"/>
                  </a:cubicBezTo>
                </a:path>
              </a:pathLst>
            </a:custGeom>
            <a:gradFill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DBE6050-4E45-47DA-8496-A1D3D275270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CF048169-A4B5-461B-979C-1AB4E70295D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094DEF76-1ECD-4D66-8C90-94C955E4B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39E4800-D836-4A02-991C-CD1B75C76526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20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AD – GPOs Optionnelles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0654DE5-4A22-4D7D-9A5B-546AF5BA31DA}"/>
              </a:ext>
            </a:extLst>
          </p:cNvPr>
          <p:cNvGrpSpPr/>
          <p:nvPr/>
        </p:nvGrpSpPr>
        <p:grpSpPr>
          <a:xfrm>
            <a:off x="589672" y="2028169"/>
            <a:ext cx="8356144" cy="646331"/>
            <a:chOff x="589672" y="1986535"/>
            <a:chExt cx="8356144" cy="646331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9DE07DB-7293-4DF7-B0B7-1E1349B1D3F2}"/>
                </a:ext>
              </a:extLst>
            </p:cNvPr>
            <p:cNvSpPr txBox="1"/>
            <p:nvPr/>
          </p:nvSpPr>
          <p:spPr>
            <a:xfrm>
              <a:off x="855678" y="1986535"/>
              <a:ext cx="80901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b="1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Verrouillage</a:t>
              </a:r>
              <a:r>
                <a:rPr lang="fr-FR" sz="180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: Verrouillage des comptes après 5 tentatives de connexion échouées en moins de 10 minutes.</a:t>
              </a:r>
              <a:endPara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CustomShape 7">
              <a:extLst>
                <a:ext uri="{FF2B5EF4-FFF2-40B4-BE49-F238E27FC236}">
                  <a16:creationId xmlns:a16="http://schemas.microsoft.com/office/drawing/2014/main" id="{76943907-8AA9-48C3-A6C0-DAC46D9A4A3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89672" y="2112783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C6FEA25-1717-495F-AFF2-8D976FA5730A}"/>
              </a:ext>
            </a:extLst>
          </p:cNvPr>
          <p:cNvGrpSpPr/>
          <p:nvPr/>
        </p:nvGrpSpPr>
        <p:grpSpPr>
          <a:xfrm>
            <a:off x="589672" y="2732642"/>
            <a:ext cx="8673598" cy="923330"/>
            <a:chOff x="589672" y="2498697"/>
            <a:chExt cx="8673598" cy="92333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AD23B0B-EF0B-4182-B738-74156E49F386}"/>
                </a:ext>
              </a:extLst>
            </p:cNvPr>
            <p:cNvSpPr txBox="1"/>
            <p:nvPr/>
          </p:nvSpPr>
          <p:spPr>
            <a:xfrm>
              <a:off x="855678" y="2498697"/>
              <a:ext cx="840759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b="1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Politique d’audit</a:t>
              </a:r>
              <a:r>
                <a:rPr lang="fr-FR" sz="180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: Pour obtenir un niveau de sécurité satisfaisant, il convient d’avoir une politique d’Audit cohérente pour pouvoir investiguer les incidents pouvant se produire sur le domaine. </a:t>
              </a:r>
              <a:r>
                <a:rPr lang="fr-FR" sz="1800" dirty="0">
                  <a:solidFill>
                    <a:schemeClr val="accent2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(GS11)</a:t>
              </a:r>
              <a:endParaRPr lang="fr-FR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CustomShape 7">
              <a:extLst>
                <a:ext uri="{FF2B5EF4-FFF2-40B4-BE49-F238E27FC236}">
                  <a16:creationId xmlns:a16="http://schemas.microsoft.com/office/drawing/2014/main" id="{DB35ABD5-301F-45F0-9499-EEA125F1BAC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89672" y="2624945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CD0E836-3B21-46BD-8127-86F7D709B5E4}"/>
              </a:ext>
            </a:extLst>
          </p:cNvPr>
          <p:cNvGrpSpPr/>
          <p:nvPr/>
        </p:nvGrpSpPr>
        <p:grpSpPr>
          <a:xfrm>
            <a:off x="589672" y="3714114"/>
            <a:ext cx="8356144" cy="646331"/>
            <a:chOff x="589672" y="3217188"/>
            <a:chExt cx="8356144" cy="646331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9A5FCF8-1DAE-4593-ACCD-3382DB509D84}"/>
                </a:ext>
              </a:extLst>
            </p:cNvPr>
            <p:cNvSpPr txBox="1"/>
            <p:nvPr/>
          </p:nvSpPr>
          <p:spPr>
            <a:xfrm>
              <a:off x="855678" y="3217188"/>
              <a:ext cx="80901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b="1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Sécurité Globale des serveurs</a:t>
              </a:r>
              <a:r>
                <a:rPr lang="fr-FR" sz="180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: Bonne pratiques pour les attribution des droits utilisateurs, les options de sécurité local (Réseau, chiffrement, …). </a:t>
              </a:r>
              <a:r>
                <a:rPr lang="fr-FR" sz="1800" dirty="0">
                  <a:solidFill>
                    <a:schemeClr val="accent2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(GS11)</a:t>
              </a:r>
              <a:endParaRPr lang="fr-FR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CustomShape 7">
              <a:extLst>
                <a:ext uri="{FF2B5EF4-FFF2-40B4-BE49-F238E27FC236}">
                  <a16:creationId xmlns:a16="http://schemas.microsoft.com/office/drawing/2014/main" id="{2390FEAF-33FC-4B97-A1DD-14E95D6947F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89672" y="3343436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E31FE27-AEE5-42E8-83A7-198CE4D4DC07}"/>
              </a:ext>
            </a:extLst>
          </p:cNvPr>
          <p:cNvGrpSpPr/>
          <p:nvPr/>
        </p:nvGrpSpPr>
        <p:grpSpPr>
          <a:xfrm>
            <a:off x="589672" y="4418588"/>
            <a:ext cx="11690926" cy="369332"/>
            <a:chOff x="589672" y="3217188"/>
            <a:chExt cx="11690926" cy="369332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C60D7514-BBAF-4A2E-9ECB-701ED0E2535F}"/>
                </a:ext>
              </a:extLst>
            </p:cNvPr>
            <p:cNvSpPr txBox="1"/>
            <p:nvPr/>
          </p:nvSpPr>
          <p:spPr>
            <a:xfrm>
              <a:off x="855678" y="3217188"/>
              <a:ext cx="114249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000000"/>
                  </a:solidFill>
                  <a:latin typeface="Segoe UI" panose="020B0502040204020203" pitchFamily="34" charset="0"/>
                  <a:ea typeface="Times New Roman" panose="02020603050405020304" pitchFamily="18" charset="0"/>
                </a:rPr>
                <a:t>…</a:t>
              </a:r>
              <a:endParaRPr lang="fr-FR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CustomShape 7">
              <a:extLst>
                <a:ext uri="{FF2B5EF4-FFF2-40B4-BE49-F238E27FC236}">
                  <a16:creationId xmlns:a16="http://schemas.microsoft.com/office/drawing/2014/main" id="{2D4F0F6D-E7BF-43C6-83DD-8E6045C3007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89672" y="3343436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597DDE-DE2F-4C82-A3BE-84713D1731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816" y="1941188"/>
            <a:ext cx="2724042" cy="253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>
            <a:extLst>
              <a:ext uri="{FF2B5EF4-FFF2-40B4-BE49-F238E27FC236}">
                <a16:creationId xmlns:a16="http://schemas.microsoft.com/office/drawing/2014/main" id="{1C1728EF-6504-46A3-A471-D71A7CEBE7D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0" y="-2518"/>
            <a:ext cx="12183105" cy="6847412"/>
            <a:chOff x="0" y="-2518"/>
            <a:chExt cx="12183105" cy="6847412"/>
          </a:xfrm>
        </p:grpSpPr>
        <p:sp>
          <p:nvSpPr>
            <p:cNvPr id="42" name="Bande diagonale 41">
              <a:extLst>
                <a:ext uri="{FF2B5EF4-FFF2-40B4-BE49-F238E27FC236}">
                  <a16:creationId xmlns:a16="http://schemas.microsoft.com/office/drawing/2014/main" id="{D2695FFD-F05E-4BC6-AC2E-6D3D55647F0E}"/>
                </a:ext>
              </a:extLst>
            </p:cNvPr>
            <p:cNvSpPr/>
            <p:nvPr/>
          </p:nvSpPr>
          <p:spPr>
            <a:xfrm>
              <a:off x="11575" y="-2518"/>
              <a:ext cx="8957165" cy="4478578"/>
            </a:xfrm>
            <a:prstGeom prst="diagStripe">
              <a:avLst>
                <a:gd name="adj" fmla="val 6560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Triangle rectangle 42">
              <a:extLst>
                <a:ext uri="{FF2B5EF4-FFF2-40B4-BE49-F238E27FC236}">
                  <a16:creationId xmlns:a16="http://schemas.microsoft.com/office/drawing/2014/main" id="{BA8BD386-6B70-4654-8D96-5A924427A0E2}"/>
                </a:ext>
              </a:extLst>
            </p:cNvPr>
            <p:cNvSpPr/>
            <p:nvPr/>
          </p:nvSpPr>
          <p:spPr>
            <a:xfrm rot="5400000">
              <a:off x="1163739" y="-1142451"/>
              <a:ext cx="2308061" cy="4616122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Bande diagonale 43">
              <a:extLst>
                <a:ext uri="{FF2B5EF4-FFF2-40B4-BE49-F238E27FC236}">
                  <a16:creationId xmlns:a16="http://schemas.microsoft.com/office/drawing/2014/main" id="{BACA7732-90FD-49D0-B755-DF47340C0EB1}"/>
                </a:ext>
              </a:extLst>
            </p:cNvPr>
            <p:cNvSpPr/>
            <p:nvPr/>
          </p:nvSpPr>
          <p:spPr>
            <a:xfrm>
              <a:off x="0" y="5100"/>
              <a:ext cx="5570220" cy="2785107"/>
            </a:xfrm>
            <a:prstGeom prst="diagStripe">
              <a:avLst>
                <a:gd name="adj" fmla="val 9221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Triangle rectangle 44">
              <a:extLst>
                <a:ext uri="{FF2B5EF4-FFF2-40B4-BE49-F238E27FC236}">
                  <a16:creationId xmlns:a16="http://schemas.microsoft.com/office/drawing/2014/main" id="{FD51F7FA-74BF-4E28-A894-45F67B59120B}"/>
                </a:ext>
              </a:extLst>
            </p:cNvPr>
            <p:cNvSpPr/>
            <p:nvPr/>
          </p:nvSpPr>
          <p:spPr>
            <a:xfrm rot="5400000" flipH="1" flipV="1">
              <a:off x="9469438" y="4131228"/>
              <a:ext cx="1809111" cy="3618222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EA133579-889E-48E5-9E14-0ADCF8B8693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477233" y="814969"/>
            <a:ext cx="5022015" cy="5204911"/>
            <a:chOff x="1477233" y="814969"/>
            <a:chExt cx="5022015" cy="5204911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36C373B-5514-4BB8-8C5D-15A7CFC1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50" b="96633" l="3794" r="89985">
                          <a14:foregroundMark x1="33839" y1="14641" x2="9256" y2="20351"/>
                          <a14:foregroundMark x1="17299" y1="25622" x2="14871" y2="49341"/>
                          <a14:foregroundMark x1="14871" y1="49341" x2="15175" y2="50952"/>
                          <a14:foregroundMark x1="7739" y1="28843" x2="11077" y2="59736"/>
                          <a14:foregroundMark x1="43247" y1="89458" x2="50683" y2="93558"/>
                          <a14:foregroundMark x1="44310" y1="96340" x2="50683" y2="96633"/>
                          <a14:foregroundMark x1="86191" y1="64861" x2="86950" y2="73646"/>
                          <a14:foregroundMark x1="59181" y1="9517" x2="50228" y2="6003"/>
                          <a14:foregroundMark x1="50228" y1="6003" x2="41426" y2="10102"/>
                          <a14:foregroundMark x1="41426" y1="10102" x2="40819" y2="11127"/>
                          <a14:foregroundMark x1="48710" y1="2050" x2="48710" y2="2050"/>
                          <a14:foregroundMark x1="3794" y1="34553" x2="3945" y2="355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7233" y="814969"/>
              <a:ext cx="5022015" cy="5204911"/>
            </a:xfrm>
            <a:prstGeom prst="rect">
              <a:avLst/>
            </a:prstGeom>
          </p:spPr>
        </p:pic>
        <p:sp>
          <p:nvSpPr>
            <p:cNvPr id="21" name="Hexagon 17">
              <a:extLst>
                <a:ext uri="{FF2B5EF4-FFF2-40B4-BE49-F238E27FC236}">
                  <a16:creationId xmlns:a16="http://schemas.microsoft.com/office/drawing/2014/main" id="{560B2D0D-DDEE-4532-BFE1-B57216A1C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2679702" y="2388914"/>
              <a:ext cx="2412998" cy="2080172"/>
            </a:xfrm>
            <a:prstGeom prst="hexagon">
              <a:avLst/>
            </a:prstGeom>
            <a:solidFill>
              <a:srgbClr val="001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Image 31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AA233C0B-9016-4742-80BD-E6C4DF91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434" y="3041295"/>
              <a:ext cx="1935533" cy="712501"/>
            </a:xfrm>
            <a:prstGeom prst="rect">
              <a:avLst/>
            </a:prstGeom>
          </p:spPr>
        </p:pic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6123F9B2-32FE-4968-BF2C-536B7F690FB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375721" y="2006084"/>
            <a:ext cx="5372583" cy="1616252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1200" cap="none" spc="0" normalizeH="0" baseline="0" noProof="0" dirty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Merci </a:t>
            </a:r>
            <a:r>
              <a:rPr kumimoji="0" lang="fr-FR" sz="4300" b="0" i="0" u="none" strike="noStrike" kern="1200" cap="none" spc="0" normalizeH="0" baseline="0" noProof="0" dirty="0">
                <a:ln>
                  <a:noFill/>
                </a:ln>
                <a:solidFill>
                  <a:srgbClr val="00194C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de votre attention</a:t>
            </a:r>
            <a:endParaRPr kumimoji="0" lang="en-US" sz="4300" b="0" i="0" u="none" strike="noStrike" kern="1200" cap="none" spc="0" normalizeH="0" baseline="0" noProof="0" dirty="0">
              <a:ln>
                <a:noFill/>
              </a:ln>
              <a:solidFill>
                <a:srgbClr val="00194C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5DB81359-3FDA-487A-AE9F-38BE35893800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V="1">
            <a:off x="3258959" y="5048529"/>
            <a:ext cx="3618222" cy="180911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4B09A6AC-610D-4836-A977-770D16F3BDE6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7669679" y="-25720"/>
            <a:ext cx="2517629" cy="129100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7134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 1"/>
          <p:cNvPicPr/>
          <p:nvPr>
            <p:custDataLst>
              <p:tags r:id="rId1"/>
            </p:custDataLst>
          </p:nvPr>
        </p:nvPicPr>
        <p:blipFill>
          <a:blip r:embed="rId7"/>
          <a:stretch/>
        </p:blipFill>
        <p:spPr>
          <a:xfrm>
            <a:off x="0" y="72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>
            <p:custDataLst>
              <p:tags r:id="rId2"/>
            </p:custDataLst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30653">
              <a:alpha val="7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3175717B-EA4B-45AC-9B0F-AE6746E5AE3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943280" y="2592000"/>
            <a:ext cx="8610120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Titillium Web Light"/>
                <a:ea typeface="Titillium Light"/>
              </a:rPr>
              <a:t>ARCHITECTURE DU SI</a:t>
            </a: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6F26014B-EF0B-4C27-9141-A553C25258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433960" y="3398280"/>
            <a:ext cx="7688160" cy="393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599" baseline="30000" dirty="0">
                <a:solidFill>
                  <a:srgbClr val="FFFFFF"/>
                </a:solidFill>
                <a:latin typeface="Titillium Web SemiBold"/>
              </a:rPr>
              <a:t>PARTIE I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6661CBE-B4BA-4A0E-BCF7-B77DD9B3F6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0" y="1733071"/>
            <a:ext cx="7980995" cy="4448836"/>
          </a:xfrm>
          <a:prstGeom prst="rect">
            <a:avLst/>
          </a:prstGeom>
        </p:spPr>
      </p:pic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4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4480" y="1092828"/>
            <a:ext cx="4434335" cy="740495"/>
            <a:chOff x="648000" y="1132586"/>
            <a:chExt cx="4434335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56859" y="1132586"/>
              <a:ext cx="435600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Architecture du SI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56859" y="1433094"/>
              <a:ext cx="4425476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Présentation de l’architecture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6E1FFC4-FD19-42CB-B4F5-FE37A6EADD9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36247" y="2064452"/>
            <a:ext cx="3763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Architecture « </a:t>
            </a:r>
            <a:r>
              <a:rPr lang="fr-FR" sz="1600" i="1" dirty="0"/>
              <a:t>Router-on-a-stick</a:t>
            </a:r>
            <a:r>
              <a:rPr lang="fr-FR" sz="1600" dirty="0"/>
              <a:t> »</a:t>
            </a: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C199B5A6-8AB3-4B6F-BAAA-A19C34A61E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17442" y="2134147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F47211A-4CFC-4A62-B4D6-C18EA0183EA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318887" y="3432978"/>
            <a:ext cx="699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FF0000"/>
                </a:solidFill>
                <a:latin typeface="Bahnschrift" panose="020B0502040204020203" pitchFamily="34" charset="0"/>
              </a:rPr>
              <a:t>Trunk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28E62D-5ED1-4E25-A660-8A69B0CBC586}"/>
              </a:ext>
            </a:extLst>
          </p:cNvPr>
          <p:cNvCxnSpPr>
            <a:cxnSpLocks/>
          </p:cNvCxnSpPr>
          <p:nvPr/>
        </p:nvCxnSpPr>
        <p:spPr>
          <a:xfrm flipH="1">
            <a:off x="7245625" y="3740755"/>
            <a:ext cx="80875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866CCEE0-B68C-4165-9E81-6022CEE63A8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36247" y="2456913"/>
            <a:ext cx="1122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 VLAN:</a:t>
            </a:r>
          </a:p>
        </p:txBody>
      </p:sp>
      <p:sp>
        <p:nvSpPr>
          <p:cNvPr id="25" name="CustomShape 6">
            <a:extLst>
              <a:ext uri="{FF2B5EF4-FFF2-40B4-BE49-F238E27FC236}">
                <a16:creationId xmlns:a16="http://schemas.microsoft.com/office/drawing/2014/main" id="{88B9B8EB-2EFB-4041-8088-FBD21C84150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17442" y="2526608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0108C42-770F-4D1A-86B4-367D6A32ABB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58221" y="2738611"/>
            <a:ext cx="1546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Utilisateurs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Gestion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Serveurs</a:t>
            </a:r>
          </a:p>
          <a:p>
            <a:pPr marL="285750" indent="-285750">
              <a:buFontTx/>
              <a:buChar char="-"/>
            </a:pPr>
            <a:r>
              <a:rPr lang="fr-FR" sz="1600" i="1" dirty="0"/>
              <a:t>Invité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E34E7-2976-45C5-837D-CD43AE30E88D}"/>
              </a:ext>
            </a:extLst>
          </p:cNvPr>
          <p:cNvSpPr/>
          <p:nvPr/>
        </p:nvSpPr>
        <p:spPr>
          <a:xfrm>
            <a:off x="2454966" y="2835223"/>
            <a:ext cx="352325" cy="159005"/>
          </a:xfrm>
          <a:prstGeom prst="rect">
            <a:avLst/>
          </a:prstGeom>
          <a:solidFill>
            <a:srgbClr val="55F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9079DB-4A2C-4FE2-B86A-9FC157D61EBF}"/>
              </a:ext>
            </a:extLst>
          </p:cNvPr>
          <p:cNvSpPr/>
          <p:nvPr/>
        </p:nvSpPr>
        <p:spPr>
          <a:xfrm>
            <a:off x="2456126" y="3090840"/>
            <a:ext cx="352325" cy="159005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4E680F-D797-45F3-9A71-7A231EDF212A}"/>
              </a:ext>
            </a:extLst>
          </p:cNvPr>
          <p:cNvSpPr/>
          <p:nvPr/>
        </p:nvSpPr>
        <p:spPr>
          <a:xfrm>
            <a:off x="2454966" y="3352311"/>
            <a:ext cx="352325" cy="159005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6001C3C-C8AF-4E2B-8DFC-2BC7A506743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88567" y="3864368"/>
            <a:ext cx="265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DMZ pour le serveur Web</a:t>
            </a:r>
          </a:p>
        </p:txBody>
      </p:sp>
      <p:sp>
        <p:nvSpPr>
          <p:cNvPr id="30" name="CustomShape 6">
            <a:extLst>
              <a:ext uri="{FF2B5EF4-FFF2-40B4-BE49-F238E27FC236}">
                <a16:creationId xmlns:a16="http://schemas.microsoft.com/office/drawing/2014/main" id="{1940EDAE-6AB8-44E1-952B-A157E758FA8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69763" y="3934063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9499225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5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4480" y="1092828"/>
            <a:ext cx="4434335" cy="740495"/>
            <a:chOff x="648000" y="1132586"/>
            <a:chExt cx="4434335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56859" y="1132586"/>
              <a:ext cx="435600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Architecture du SI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56859" y="1433094"/>
              <a:ext cx="4425476" cy="35330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Technologies utilisées</a:t>
              </a: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91EFBD-4DB0-4304-8C88-E5458B752C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80" y="3138455"/>
            <a:ext cx="1566099" cy="35330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7689247-45BA-4A4C-BD36-D88442A469E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12" y="4577092"/>
            <a:ext cx="1086677" cy="9121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72176D6-C2E9-471F-9C00-0C6CDCD4040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7" t="9259" r="18924" b="13266"/>
          <a:stretch/>
        </p:blipFill>
        <p:spPr>
          <a:xfrm>
            <a:off x="1053442" y="3689268"/>
            <a:ext cx="825619" cy="778802"/>
          </a:xfrm>
          <a:prstGeom prst="rect">
            <a:avLst/>
          </a:prstGeom>
        </p:spPr>
      </p:pic>
      <p:pic>
        <p:nvPicPr>
          <p:cNvPr id="16" name="Image 15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92986496-61EC-4653-A2AE-0205957EEFB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0" y="2244079"/>
            <a:ext cx="1256825" cy="83352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220B6E0-D81E-4B0B-80BF-214BFC85034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074" y="5683547"/>
            <a:ext cx="596254" cy="74957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E4CC800-FA63-476F-BCC2-3598CE5C46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0" y="1733071"/>
            <a:ext cx="7980995" cy="444883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9C0C2D9-E1C3-4316-99CB-7CF4F46EF98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62" y="5765172"/>
            <a:ext cx="587304" cy="5863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B90B7AF-587D-4D46-BCCD-FD77057FD0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610" y="5706402"/>
            <a:ext cx="1040267" cy="7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0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 1"/>
          <p:cNvPicPr/>
          <p:nvPr>
            <p:custDataLst>
              <p:tags r:id="rId1"/>
            </p:custDataLst>
          </p:nvPr>
        </p:nvPicPr>
        <p:blipFill>
          <a:blip r:embed="rId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36" name="CustomShape 1"/>
          <p:cNvSpPr/>
          <p:nvPr>
            <p:custDataLst>
              <p:tags r:id="rId2"/>
            </p:custDataLst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30653">
              <a:alpha val="72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2"/>
          <p:cNvSpPr/>
          <p:nvPr>
            <p:custDataLst>
              <p:tags r:id="rId3"/>
            </p:custDataLst>
          </p:nvPr>
        </p:nvSpPr>
        <p:spPr>
          <a:xfrm>
            <a:off x="2281680" y="3855240"/>
            <a:ext cx="7688160" cy="393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3"/>
          <p:cNvSpPr/>
          <p:nvPr>
            <p:custDataLst>
              <p:tags r:id="rId4"/>
            </p:custDataLst>
          </p:nvPr>
        </p:nvSpPr>
        <p:spPr>
          <a:xfrm>
            <a:off x="1943280" y="2592000"/>
            <a:ext cx="8610120" cy="6771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Titillium Web Light"/>
                <a:ea typeface="Titillium Light"/>
              </a:rPr>
              <a:t>MISE EN ŒUVRE</a:t>
            </a:r>
          </a:p>
        </p:txBody>
      </p:sp>
      <p:sp>
        <p:nvSpPr>
          <p:cNvPr id="239" name="CustomShape 4"/>
          <p:cNvSpPr/>
          <p:nvPr>
            <p:custDataLst>
              <p:tags r:id="rId5"/>
            </p:custDataLst>
          </p:nvPr>
        </p:nvSpPr>
        <p:spPr>
          <a:xfrm>
            <a:off x="2433960" y="3398280"/>
            <a:ext cx="7688160" cy="393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599" baseline="30000" dirty="0">
                <a:solidFill>
                  <a:srgbClr val="FFFFFF"/>
                </a:solidFill>
                <a:latin typeface="Titillium Web SemiBold"/>
              </a:rPr>
              <a:t>PARTIE II</a:t>
            </a:r>
            <a:endParaRPr lang="fr-FR" sz="1800" b="0" strike="noStrike" spc="-1" dirty="0">
              <a:latin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7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4318610" cy="740495"/>
            <a:chOff x="646920" y="1132586"/>
            <a:chExt cx="431861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219600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431861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Pare-feu</a:t>
              </a: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 VYoS - Présentation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F8A67F0-8C7E-4171-A390-06DE6A4F342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4919" y="2843707"/>
            <a:ext cx="2692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Filtrage basé sur </a:t>
            </a:r>
            <a:r>
              <a:rPr lang="fr-FR" sz="1600" i="1" dirty="0" err="1"/>
              <a:t>netfilter</a:t>
            </a:r>
            <a:endParaRPr lang="fr-FR" sz="16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CA98D51-D906-45F7-A2E1-D3B04EEDDB0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44919" y="2043078"/>
            <a:ext cx="4799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Gestion simplifié des interfaces et sous-interfaces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543B921-4C36-4999-9393-6A795E471CFA}"/>
              </a:ext>
            </a:extLst>
          </p:cNvPr>
          <p:cNvGrpSpPr/>
          <p:nvPr/>
        </p:nvGrpSpPr>
        <p:grpSpPr>
          <a:xfrm>
            <a:off x="5495256" y="1155753"/>
            <a:ext cx="6400800" cy="5182238"/>
            <a:chOff x="5256720" y="1155753"/>
            <a:chExt cx="6400800" cy="5182238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D58AA723-07EF-4E40-9FE2-5B65AFA8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56720" y="1155753"/>
              <a:ext cx="6400800" cy="5182238"/>
            </a:xfrm>
            <a:prstGeom prst="rect">
              <a:avLst/>
            </a:prstGeom>
          </p:spPr>
        </p:pic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54252D86-E74F-4A44-969E-5575A82A501D}"/>
                </a:ext>
              </a:extLst>
            </p:cNvPr>
            <p:cNvCxnSpPr/>
            <p:nvPr/>
          </p:nvCxnSpPr>
          <p:spPr>
            <a:xfrm flipV="1">
              <a:off x="6261654" y="4035286"/>
              <a:ext cx="0" cy="606287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7E7119FB-188A-4936-917F-F1E55E132070}"/>
                </a:ext>
              </a:extLst>
            </p:cNvPr>
            <p:cNvCxnSpPr>
              <a:cxnSpLocks/>
            </p:cNvCxnSpPr>
            <p:nvPr/>
          </p:nvCxnSpPr>
          <p:spPr>
            <a:xfrm>
              <a:off x="6583020" y="4058479"/>
              <a:ext cx="0" cy="606287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20C3BCA-E7F2-4C21-8896-1CC907505657}"/>
                </a:ext>
              </a:extLst>
            </p:cNvPr>
            <p:cNvSpPr txBox="1"/>
            <p:nvPr/>
          </p:nvSpPr>
          <p:spPr>
            <a:xfrm>
              <a:off x="5266087" y="4200004"/>
              <a:ext cx="9142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accent2"/>
                  </a:solidFill>
                </a:rPr>
                <a:t>DMZ-IN</a:t>
              </a:r>
              <a:endParaRPr lang="fr-FR" b="1" dirty="0">
                <a:solidFill>
                  <a:schemeClr val="accent2"/>
                </a:solidFill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D591E2D3-8D16-401C-AD46-EBA01F1A4216}"/>
                </a:ext>
              </a:extLst>
            </p:cNvPr>
            <p:cNvSpPr txBox="1"/>
            <p:nvPr/>
          </p:nvSpPr>
          <p:spPr>
            <a:xfrm>
              <a:off x="6571427" y="4182019"/>
              <a:ext cx="11711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accent2">
                      <a:lumMod val="75000"/>
                    </a:schemeClr>
                  </a:solidFill>
                </a:rPr>
                <a:t>DMZ-OUT</a:t>
              </a:r>
              <a:endParaRPr lang="fr-FR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D011F89C-21DD-4D59-B5A7-330675D98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88869" y="3514685"/>
              <a:ext cx="753717" cy="1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B2681B3-56C8-4FB6-9D8B-8F4B95324F37}"/>
                </a:ext>
              </a:extLst>
            </p:cNvPr>
            <p:cNvSpPr txBox="1"/>
            <p:nvPr/>
          </p:nvSpPr>
          <p:spPr>
            <a:xfrm>
              <a:off x="6908625" y="3071670"/>
              <a:ext cx="913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accent5"/>
                  </a:solidFill>
                </a:rPr>
                <a:t>LAN-IN</a:t>
              </a:r>
              <a:endParaRPr lang="fr-FR" b="1" dirty="0">
                <a:solidFill>
                  <a:schemeClr val="accent5"/>
                </a:solidFill>
              </a:endParaRP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F8AD4804-B95D-41E2-B3B0-57D454D4B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8800" y="3788586"/>
              <a:ext cx="753717" cy="1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F40286DF-3E63-4863-AB02-57187EA5A64C}"/>
                </a:ext>
              </a:extLst>
            </p:cNvPr>
            <p:cNvSpPr txBox="1"/>
            <p:nvPr/>
          </p:nvSpPr>
          <p:spPr>
            <a:xfrm>
              <a:off x="6821891" y="3847438"/>
              <a:ext cx="1112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chemeClr val="accent5"/>
                  </a:solidFill>
                </a:defRPr>
              </a:lvl1pPr>
            </a:lstStyle>
            <a:p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LAN-OUT</a:t>
              </a:r>
              <a:endParaRPr lang="fr-FR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51" name="ZoneTexte 50">
            <a:extLst>
              <a:ext uri="{FF2B5EF4-FFF2-40B4-BE49-F238E27FC236}">
                <a16:creationId xmlns:a16="http://schemas.microsoft.com/office/drawing/2014/main" id="{BE9BD084-268D-4123-B017-785C3EE4561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44919" y="2433781"/>
            <a:ext cx="620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Possibilité de gérer des objets (groupes d’adresses et de réseaux)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F456C0B-5B62-42A5-ABCC-4A034A05F326}"/>
              </a:ext>
            </a:extLst>
          </p:cNvPr>
          <p:cNvSpPr txBox="1"/>
          <p:nvPr/>
        </p:nvSpPr>
        <p:spPr>
          <a:xfrm>
            <a:off x="987003" y="3178308"/>
            <a:ext cx="43026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Chaque stratégie de pare-feu est implémentée sous forme de </a:t>
            </a:r>
            <a:r>
              <a:rPr lang="fr-FR" sz="1400" b="1" i="1" dirty="0"/>
              <a:t>chaîne</a:t>
            </a:r>
            <a:r>
              <a:rPr lang="fr-FR" sz="1400" dirty="0"/>
              <a:t> dans </a:t>
            </a:r>
            <a:r>
              <a:rPr lang="fr-FR" sz="1400" i="1" dirty="0" err="1"/>
              <a:t>iptables</a:t>
            </a:r>
            <a:r>
              <a:rPr lang="fr-FR" sz="1400" dirty="0"/>
              <a:t>.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9CA83DD-36F1-4DB3-BF22-19752278C218}"/>
              </a:ext>
            </a:extLst>
          </p:cNvPr>
          <p:cNvGrpSpPr/>
          <p:nvPr/>
        </p:nvGrpSpPr>
        <p:grpSpPr>
          <a:xfrm>
            <a:off x="334018" y="4473189"/>
            <a:ext cx="4737377" cy="523214"/>
            <a:chOff x="334018" y="4373799"/>
            <a:chExt cx="4737377" cy="523214"/>
          </a:xfrm>
        </p:grpSpPr>
        <p:sp>
          <p:nvSpPr>
            <p:cNvPr id="63" name="CustomShape 3">
              <a:extLst>
                <a:ext uri="{FF2B5EF4-FFF2-40B4-BE49-F238E27FC236}">
                  <a16:creationId xmlns:a16="http://schemas.microsoft.com/office/drawing/2014/main" id="{2BB1F02D-A011-4900-B08D-AEFBBAB2E232}"/>
                </a:ext>
              </a:extLst>
            </p:cNvPr>
            <p:cNvSpPr/>
            <p:nvPr/>
          </p:nvSpPr>
          <p:spPr>
            <a:xfrm>
              <a:off x="334018" y="4373799"/>
              <a:ext cx="4737377" cy="523214"/>
            </a:xfrm>
            <a:prstGeom prst="roundRect">
              <a:avLst>
                <a:gd name="adj" fmla="val 8900"/>
              </a:avLst>
            </a:prstGeom>
            <a:solidFill>
              <a:srgbClr val="F2F2F2"/>
            </a:solidFill>
            <a:ln w="12600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191F6C9D-ACF8-42FB-967F-FDA323B46754}"/>
                </a:ext>
              </a:extLst>
            </p:cNvPr>
            <p:cNvSpPr txBox="1"/>
            <p:nvPr/>
          </p:nvSpPr>
          <p:spPr>
            <a:xfrm>
              <a:off x="420757" y="4477220"/>
              <a:ext cx="451426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0" i="0" u="none" strike="noStrike" baseline="0" dirty="0">
                  <a:solidFill>
                    <a:srgbClr val="222222"/>
                  </a:solidFill>
                  <a:latin typeface="UbuntuMono-Regular"/>
                </a:rPr>
                <a:t>set firewall name </a:t>
              </a:r>
              <a:r>
                <a:rPr lang="en-US" sz="1600" dirty="0">
                  <a:solidFill>
                    <a:srgbClr val="222222"/>
                  </a:solidFill>
                  <a:latin typeface="UbuntuMono-Regular"/>
                </a:rPr>
                <a:t>DMZ</a:t>
              </a:r>
              <a:r>
                <a:rPr lang="en-US" sz="1600" b="0" i="0" u="none" strike="noStrike" baseline="0" dirty="0">
                  <a:solidFill>
                    <a:srgbClr val="222222"/>
                  </a:solidFill>
                  <a:latin typeface="UbuntuMono-Regular"/>
                </a:rPr>
                <a:t>-LOCAL default-action 'drop'</a:t>
              </a:r>
              <a:endParaRPr lang="fr-FR" sz="1600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D1F5E3D-1459-4F81-975D-FF5C20C2461A}"/>
              </a:ext>
            </a:extLst>
          </p:cNvPr>
          <p:cNvGrpSpPr/>
          <p:nvPr/>
        </p:nvGrpSpPr>
        <p:grpSpPr>
          <a:xfrm>
            <a:off x="334019" y="5408423"/>
            <a:ext cx="4619534" cy="883950"/>
            <a:chOff x="334019" y="5199704"/>
            <a:chExt cx="4619534" cy="883950"/>
          </a:xfrm>
        </p:grpSpPr>
        <p:sp>
          <p:nvSpPr>
            <p:cNvPr id="60" name="CustomShape 3">
              <a:extLst>
                <a:ext uri="{FF2B5EF4-FFF2-40B4-BE49-F238E27FC236}">
                  <a16:creationId xmlns:a16="http://schemas.microsoft.com/office/drawing/2014/main" id="{FA51188A-9045-458C-9913-69A639448B9D}"/>
                </a:ext>
              </a:extLst>
            </p:cNvPr>
            <p:cNvSpPr/>
            <p:nvPr/>
          </p:nvSpPr>
          <p:spPr>
            <a:xfrm>
              <a:off x="334019" y="5199704"/>
              <a:ext cx="4619534" cy="883950"/>
            </a:xfrm>
            <a:prstGeom prst="roundRect">
              <a:avLst>
                <a:gd name="adj" fmla="val 7472"/>
              </a:avLst>
            </a:prstGeom>
            <a:solidFill>
              <a:srgbClr val="F2F2F2"/>
            </a:solidFill>
            <a:ln w="12600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23B6AA63-A428-442E-9553-9D7334DFD74E}"/>
                </a:ext>
              </a:extLst>
            </p:cNvPr>
            <p:cNvSpPr txBox="1"/>
            <p:nvPr/>
          </p:nvSpPr>
          <p:spPr>
            <a:xfrm>
              <a:off x="435561" y="5242497"/>
              <a:ext cx="441644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fr-FR" sz="1600" b="0" i="0" u="none" strike="noStrike" baseline="0" dirty="0">
                  <a:solidFill>
                    <a:srgbClr val="222222"/>
                  </a:solidFill>
                  <a:latin typeface="UbuntuMono-Regular"/>
                </a:rPr>
                <a:t>-N DMZ-LOCAL</a:t>
              </a:r>
            </a:p>
            <a:p>
              <a:pPr algn="l"/>
              <a:r>
                <a:rPr lang="fr-FR" sz="1600" b="0" i="0" u="none" strike="noStrike" baseline="0" dirty="0">
                  <a:solidFill>
                    <a:srgbClr val="222222"/>
                  </a:solidFill>
                  <a:latin typeface="UbuntuMono-Regular"/>
                </a:rPr>
                <a:t>-A DMZ-LOCAL -m comment --comment </a:t>
              </a:r>
            </a:p>
            <a:p>
              <a:pPr algn="l"/>
              <a:r>
                <a:rPr lang="fr-FR" sz="1600" b="0" i="0" u="none" strike="noStrike" baseline="0" dirty="0">
                  <a:solidFill>
                    <a:srgbClr val="222222"/>
                  </a:solidFill>
                  <a:latin typeface="UbuntuMono-Regular"/>
                </a:rPr>
                <a:t>"DMZ-LOCAL-10000 default-action drop" -j DROP</a:t>
              </a:r>
              <a:endParaRPr lang="fr-FR" sz="1600" dirty="0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DFC6DDBD-AB83-4FF7-9B5F-30AC528DD360}"/>
              </a:ext>
            </a:extLst>
          </p:cNvPr>
          <p:cNvSpPr txBox="1"/>
          <p:nvPr/>
        </p:nvSpPr>
        <p:spPr>
          <a:xfrm>
            <a:off x="334019" y="4114798"/>
            <a:ext cx="7394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220"/>
                </a:solidFill>
                <a:latin typeface="Consolas" panose="020B0609020204030204" pitchFamily="49" charset="0"/>
              </a:rPr>
              <a:t>VYoS</a:t>
            </a:r>
            <a:endParaRPr lang="fr-FR" dirty="0">
              <a:solidFill>
                <a:srgbClr val="FFC220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6D7CBBD-AC4D-4AED-9686-680157316862}"/>
              </a:ext>
            </a:extLst>
          </p:cNvPr>
          <p:cNvSpPr txBox="1"/>
          <p:nvPr/>
        </p:nvSpPr>
        <p:spPr>
          <a:xfrm>
            <a:off x="334019" y="5105732"/>
            <a:ext cx="130593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iptables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5226E85-3895-4652-B5C6-C18FA63820DB}"/>
              </a:ext>
            </a:extLst>
          </p:cNvPr>
          <p:cNvSpPr txBox="1"/>
          <p:nvPr/>
        </p:nvSpPr>
        <p:spPr>
          <a:xfrm>
            <a:off x="968130" y="3690445"/>
            <a:ext cx="42267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3 chaînes locales: WAN-LOCAL, DMZ-LOCAL et LAN-LOCAL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5FB536DD-A658-4154-B3C7-BDC817B7040B}"/>
              </a:ext>
            </a:extLst>
          </p:cNvPr>
          <p:cNvSpPr txBox="1"/>
          <p:nvPr/>
        </p:nvSpPr>
        <p:spPr>
          <a:xfrm>
            <a:off x="966678" y="6339053"/>
            <a:ext cx="31183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</a:rPr>
              <a:t>IN / OUT = FORWARD ; LOCAL = IN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67" name="CustomShape 6">
            <a:extLst>
              <a:ext uri="{FF2B5EF4-FFF2-40B4-BE49-F238E27FC236}">
                <a16:creationId xmlns:a16="http://schemas.microsoft.com/office/drawing/2014/main" id="{1D2547BD-1011-43F4-8D3C-C1BFF6606D0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77717" y="2893759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6">
            <a:extLst>
              <a:ext uri="{FF2B5EF4-FFF2-40B4-BE49-F238E27FC236}">
                <a16:creationId xmlns:a16="http://schemas.microsoft.com/office/drawing/2014/main" id="{0FF35B11-E058-4207-BFBD-62D92294F96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77717" y="2484861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6">
            <a:extLst>
              <a:ext uri="{FF2B5EF4-FFF2-40B4-BE49-F238E27FC236}">
                <a16:creationId xmlns:a16="http://schemas.microsoft.com/office/drawing/2014/main" id="{ECA1161C-0523-4E93-A5E7-CF7C462E3A0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77717" y="2092124"/>
            <a:ext cx="234000" cy="23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6917953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>
            <a:extLst>
              <a:ext uri="{FF2B5EF4-FFF2-40B4-BE49-F238E27FC236}">
                <a16:creationId xmlns:a16="http://schemas.microsoft.com/office/drawing/2014/main" id="{BE60B078-1E6A-4C9B-A72D-3E3CBCC6CE73}"/>
              </a:ext>
            </a:extLst>
          </p:cNvPr>
          <p:cNvGrpSpPr/>
          <p:nvPr/>
        </p:nvGrpSpPr>
        <p:grpSpPr>
          <a:xfrm>
            <a:off x="257708" y="5206377"/>
            <a:ext cx="5292000" cy="1270585"/>
            <a:chOff x="257708" y="5358777"/>
            <a:chExt cx="5292000" cy="1270585"/>
          </a:xfrm>
        </p:grpSpPr>
        <p:sp>
          <p:nvSpPr>
            <p:cNvPr id="72" name="CustomShape 3">
              <a:extLst>
                <a:ext uri="{FF2B5EF4-FFF2-40B4-BE49-F238E27FC236}">
                  <a16:creationId xmlns:a16="http://schemas.microsoft.com/office/drawing/2014/main" id="{D68F84EB-808A-4A61-8937-B5645E423186}"/>
                </a:ext>
              </a:extLst>
            </p:cNvPr>
            <p:cNvSpPr/>
            <p:nvPr/>
          </p:nvSpPr>
          <p:spPr>
            <a:xfrm>
              <a:off x="257708" y="5358777"/>
              <a:ext cx="5292000" cy="1270585"/>
            </a:xfrm>
            <a:prstGeom prst="roundRect">
              <a:avLst>
                <a:gd name="adj" fmla="val 4353"/>
              </a:avLst>
            </a:prstGeom>
            <a:solidFill>
              <a:srgbClr val="F2F2F2"/>
            </a:solidFill>
            <a:ln w="12600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A3378690-476A-4931-9AD3-321CF9B74C96}"/>
                </a:ext>
              </a:extLst>
            </p:cNvPr>
            <p:cNvSpPr txBox="1"/>
            <p:nvPr/>
          </p:nvSpPr>
          <p:spPr>
            <a:xfrm>
              <a:off x="269674" y="5425367"/>
              <a:ext cx="525736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latin typeface="UbuntuMono-Regular"/>
                </a:rPr>
                <a:t>set </a:t>
              </a:r>
              <a:r>
                <a:rPr lang="fr-FR" sz="1400" dirty="0" err="1">
                  <a:latin typeface="UbuntuMono-Regular"/>
                </a:rPr>
                <a:t>nat</a:t>
              </a:r>
              <a:r>
                <a:rPr lang="fr-FR" sz="1400" dirty="0">
                  <a:latin typeface="UbuntuMono-Regular"/>
                </a:rPr>
                <a:t> destination </a:t>
              </a:r>
              <a:r>
                <a:rPr lang="fr-FR" sz="1400" dirty="0" err="1">
                  <a:latin typeface="UbuntuMono-Regular"/>
                </a:rPr>
                <a:t>rule</a:t>
              </a:r>
              <a:r>
                <a:rPr lang="fr-FR" sz="1400" dirty="0">
                  <a:latin typeface="UbuntuMono-Regular"/>
                </a:rPr>
                <a:t> 10 description "Port </a:t>
              </a:r>
              <a:r>
                <a:rPr lang="fr-FR" sz="1400" dirty="0" err="1">
                  <a:latin typeface="UbuntuMono-Regular"/>
                </a:rPr>
                <a:t>Forward</a:t>
              </a:r>
              <a:r>
                <a:rPr lang="fr-FR" sz="1400" dirty="0">
                  <a:latin typeface="UbuntuMono-Regular"/>
                </a:rPr>
                <a:t>: HTTP </a:t>
              </a:r>
              <a:r>
                <a:rPr lang="fr-FR" sz="1400" dirty="0" err="1">
                  <a:latin typeface="UbuntuMono-Regular"/>
                </a:rPr>
                <a:t>WebServ</a:t>
              </a:r>
              <a:r>
                <a:rPr lang="fr-FR" sz="1400" dirty="0">
                  <a:latin typeface="UbuntuMono-Regular"/>
                </a:rPr>
                <a:t>"</a:t>
              </a:r>
            </a:p>
            <a:p>
              <a:r>
                <a:rPr lang="fr-FR" sz="1400" dirty="0">
                  <a:latin typeface="UbuntuMono-Regular"/>
                </a:rPr>
                <a:t>set </a:t>
              </a:r>
              <a:r>
                <a:rPr lang="fr-FR" sz="1400" dirty="0" err="1">
                  <a:latin typeface="UbuntuMono-Regular"/>
                </a:rPr>
                <a:t>nat</a:t>
              </a:r>
              <a:r>
                <a:rPr lang="fr-FR" sz="1400" dirty="0">
                  <a:latin typeface="UbuntuMono-Regular"/>
                </a:rPr>
                <a:t> destination </a:t>
              </a:r>
              <a:r>
                <a:rPr lang="fr-FR" sz="1400" dirty="0" err="1">
                  <a:latin typeface="UbuntuMono-Regular"/>
                </a:rPr>
                <a:t>rule</a:t>
              </a:r>
              <a:r>
                <a:rPr lang="fr-FR" sz="1400" dirty="0">
                  <a:latin typeface="UbuntuMono-Regular"/>
                </a:rPr>
                <a:t> 10 destination port '80'</a:t>
              </a:r>
            </a:p>
            <a:p>
              <a:r>
                <a:rPr lang="fr-FR" sz="1400" dirty="0">
                  <a:latin typeface="UbuntuMono-Regular"/>
                </a:rPr>
                <a:t>set </a:t>
              </a:r>
              <a:r>
                <a:rPr lang="fr-FR" sz="1400" dirty="0" err="1">
                  <a:latin typeface="UbuntuMono-Regular"/>
                </a:rPr>
                <a:t>nat</a:t>
              </a:r>
              <a:r>
                <a:rPr lang="fr-FR" sz="1400" dirty="0">
                  <a:latin typeface="UbuntuMono-Regular"/>
                </a:rPr>
                <a:t> destination </a:t>
              </a:r>
              <a:r>
                <a:rPr lang="fr-FR" sz="1400" dirty="0" err="1">
                  <a:latin typeface="UbuntuMono-Regular"/>
                </a:rPr>
                <a:t>rule</a:t>
              </a:r>
              <a:r>
                <a:rPr lang="fr-FR" sz="1400" dirty="0">
                  <a:latin typeface="UbuntuMono-Regular"/>
                </a:rPr>
                <a:t> 10 inbound-interface '</a:t>
              </a:r>
              <a:r>
                <a:rPr lang="fr-FR" sz="1400" dirty="0" err="1">
                  <a:latin typeface="UbuntuMono-Regular"/>
                </a:rPr>
                <a:t>eth0</a:t>
              </a:r>
              <a:r>
                <a:rPr lang="fr-FR" sz="1400" dirty="0">
                  <a:latin typeface="UbuntuMono-Regular"/>
                </a:rPr>
                <a:t>'</a:t>
              </a:r>
            </a:p>
            <a:p>
              <a:r>
                <a:rPr lang="fr-FR" sz="1400" dirty="0">
                  <a:latin typeface="UbuntuMono-Regular"/>
                </a:rPr>
                <a:t>set </a:t>
              </a:r>
              <a:r>
                <a:rPr lang="fr-FR" sz="1400" dirty="0" err="1">
                  <a:latin typeface="UbuntuMono-Regular"/>
                </a:rPr>
                <a:t>nat</a:t>
              </a:r>
              <a:r>
                <a:rPr lang="fr-FR" sz="1400" dirty="0">
                  <a:latin typeface="UbuntuMono-Regular"/>
                </a:rPr>
                <a:t> destination </a:t>
              </a:r>
              <a:r>
                <a:rPr lang="fr-FR" sz="1400" dirty="0" err="1">
                  <a:latin typeface="UbuntuMono-Regular"/>
                </a:rPr>
                <a:t>rule</a:t>
              </a:r>
              <a:r>
                <a:rPr lang="fr-FR" sz="1400" dirty="0">
                  <a:latin typeface="UbuntuMono-Regular"/>
                </a:rPr>
                <a:t> 10 </a:t>
              </a:r>
              <a:r>
                <a:rPr lang="fr-FR" sz="1400" dirty="0" err="1">
                  <a:latin typeface="UbuntuMono-Regular"/>
                </a:rPr>
                <a:t>protocol</a:t>
              </a:r>
              <a:r>
                <a:rPr lang="fr-FR" sz="1400" dirty="0">
                  <a:latin typeface="UbuntuMono-Regular"/>
                </a:rPr>
                <a:t> '</a:t>
              </a:r>
              <a:r>
                <a:rPr lang="fr-FR" sz="1400" dirty="0" err="1">
                  <a:latin typeface="UbuntuMono-Regular"/>
                </a:rPr>
                <a:t>tcp</a:t>
              </a:r>
              <a:r>
                <a:rPr lang="fr-FR" sz="1400" dirty="0">
                  <a:latin typeface="UbuntuMono-Regular"/>
                </a:rPr>
                <a:t>'</a:t>
              </a:r>
            </a:p>
            <a:p>
              <a:r>
                <a:rPr lang="fr-FR" sz="1400" dirty="0">
                  <a:latin typeface="UbuntuMono-Regular"/>
                </a:rPr>
                <a:t>set </a:t>
              </a:r>
              <a:r>
                <a:rPr lang="fr-FR" sz="1400" dirty="0" err="1">
                  <a:latin typeface="UbuntuMono-Regular"/>
                </a:rPr>
                <a:t>nat</a:t>
              </a:r>
              <a:r>
                <a:rPr lang="fr-FR" sz="1400" dirty="0">
                  <a:latin typeface="UbuntuMono-Regular"/>
                </a:rPr>
                <a:t> destination </a:t>
              </a:r>
              <a:r>
                <a:rPr lang="fr-FR" sz="1400" dirty="0" err="1">
                  <a:latin typeface="UbuntuMono-Regular"/>
                </a:rPr>
                <a:t>rule</a:t>
              </a:r>
              <a:r>
                <a:rPr lang="fr-FR" sz="1400" dirty="0">
                  <a:latin typeface="UbuntuMono-Regular"/>
                </a:rPr>
                <a:t> 10 translation </a:t>
              </a:r>
              <a:r>
                <a:rPr lang="fr-FR" sz="1400" dirty="0" err="1">
                  <a:latin typeface="UbuntuMono-Regular"/>
                </a:rPr>
                <a:t>address</a:t>
              </a:r>
              <a:r>
                <a:rPr lang="fr-FR" sz="1400" dirty="0">
                  <a:latin typeface="UbuntuMono-Regular"/>
                </a:rPr>
                <a:t> '192.168.101.1'</a:t>
              </a: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A987BDBF-E9FC-49B7-8A93-DD46608D73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4451" y="3985363"/>
            <a:ext cx="6244935" cy="2624817"/>
          </a:xfrm>
          <a:prstGeom prst="rect">
            <a:avLst/>
          </a:prstGeom>
        </p:spPr>
      </p:pic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8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Pare-feu</a:t>
              </a:r>
              <a:r>
                <a:rPr lang="fr-FR" sz="2800" b="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 VYoS - Configuration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D6A962-4432-4414-905D-3957675FE4CA}"/>
              </a:ext>
            </a:extLst>
          </p:cNvPr>
          <p:cNvGrpSpPr/>
          <p:nvPr/>
        </p:nvGrpSpPr>
        <p:grpSpPr>
          <a:xfrm>
            <a:off x="662863" y="1986041"/>
            <a:ext cx="2933777" cy="338554"/>
            <a:chOff x="662863" y="2026681"/>
            <a:chExt cx="2933777" cy="338554"/>
          </a:xfrm>
        </p:grpSpPr>
        <p:sp>
          <p:nvSpPr>
            <p:cNvPr id="33" name="CustomShape 7">
              <a:extLst>
                <a:ext uri="{FF2B5EF4-FFF2-40B4-BE49-F238E27FC236}">
                  <a16:creationId xmlns:a16="http://schemas.microsoft.com/office/drawing/2014/main" id="{4FA6C575-23F0-42B1-A3DE-503137164A4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62863" y="2144322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65DE353-A33A-416B-A52B-D5E8A371F053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837472" y="2026681"/>
              <a:ext cx="2759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Accès Internet : NAT simple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11CA5B7F-1611-401C-AEDF-38CE2B49BDAE}"/>
              </a:ext>
            </a:extLst>
          </p:cNvPr>
          <p:cNvGrpSpPr/>
          <p:nvPr/>
        </p:nvGrpSpPr>
        <p:grpSpPr>
          <a:xfrm>
            <a:off x="662863" y="3512972"/>
            <a:ext cx="2415617" cy="338554"/>
            <a:chOff x="6166680" y="2026681"/>
            <a:chExt cx="2415617" cy="338554"/>
          </a:xfrm>
        </p:grpSpPr>
        <p:sp>
          <p:nvSpPr>
            <p:cNvPr id="53" name="CustomShape 7">
              <a:extLst>
                <a:ext uri="{FF2B5EF4-FFF2-40B4-BE49-F238E27FC236}">
                  <a16:creationId xmlns:a16="http://schemas.microsoft.com/office/drawing/2014/main" id="{08F8A7C8-F790-42EC-A3AF-0DC102FEC32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166680" y="2144322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6173FEDD-F985-4271-B1E2-BADBF9AE45F9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6341289" y="2026681"/>
              <a:ext cx="2241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Accès au serveur web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F238AFB-1EBE-4F9E-8351-06E68F0F90A5}"/>
              </a:ext>
            </a:extLst>
          </p:cNvPr>
          <p:cNvGrpSpPr/>
          <p:nvPr/>
        </p:nvGrpSpPr>
        <p:grpSpPr>
          <a:xfrm>
            <a:off x="6296958" y="2026681"/>
            <a:ext cx="4911985" cy="338554"/>
            <a:chOff x="6215678" y="2026681"/>
            <a:chExt cx="4911985" cy="338554"/>
          </a:xfrm>
        </p:grpSpPr>
        <p:sp>
          <p:nvSpPr>
            <p:cNvPr id="58" name="CustomShape 7">
              <a:extLst>
                <a:ext uri="{FF2B5EF4-FFF2-40B4-BE49-F238E27FC236}">
                  <a16:creationId xmlns:a16="http://schemas.microsoft.com/office/drawing/2014/main" id="{F9B4D087-2B48-40B4-A3E1-E8BD986A44C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215678" y="2144322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950DC72B-4581-42C9-A14A-0C711BE74A2A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6390287" y="2026681"/>
              <a:ext cx="4737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Accès de gestion: </a:t>
              </a:r>
              <a:r>
                <a:rPr lang="fr-FR" sz="1600" dirty="0" err="1"/>
                <a:t>SSH</a:t>
              </a:r>
              <a:r>
                <a:rPr lang="fr-FR" sz="1600" dirty="0"/>
                <a:t>, MMC et Terminal Server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6F7E7B5-5BAF-4641-8F79-FBB8966A476C}"/>
              </a:ext>
            </a:extLst>
          </p:cNvPr>
          <p:cNvGrpSpPr/>
          <p:nvPr/>
        </p:nvGrpSpPr>
        <p:grpSpPr>
          <a:xfrm>
            <a:off x="7391617" y="3596686"/>
            <a:ext cx="3496812" cy="338554"/>
            <a:chOff x="7411937" y="3535726"/>
            <a:chExt cx="3496812" cy="338554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892FEBA0-53C6-4EAA-9F8A-4CB53791A29A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672607" y="3535726"/>
              <a:ext cx="3236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Autoriser les flux Active Directory</a:t>
              </a:r>
            </a:p>
          </p:txBody>
        </p:sp>
        <p:sp>
          <p:nvSpPr>
            <p:cNvPr id="61" name="CustomShape 6">
              <a:extLst>
                <a:ext uri="{FF2B5EF4-FFF2-40B4-BE49-F238E27FC236}">
                  <a16:creationId xmlns:a16="http://schemas.microsoft.com/office/drawing/2014/main" id="{0B76D287-3B09-4D2C-B54D-DD6529733B1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411937" y="3588003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A759DCD-3DCA-4ABB-9A4F-1D9F09C8BDDE}"/>
              </a:ext>
            </a:extLst>
          </p:cNvPr>
          <p:cNvGrpSpPr/>
          <p:nvPr/>
        </p:nvGrpSpPr>
        <p:grpSpPr>
          <a:xfrm>
            <a:off x="711967" y="2373447"/>
            <a:ext cx="4737377" cy="990119"/>
            <a:chOff x="711967" y="2454727"/>
            <a:chExt cx="4737377" cy="990119"/>
          </a:xfrm>
        </p:grpSpPr>
        <p:sp>
          <p:nvSpPr>
            <p:cNvPr id="67" name="CustomShape 3">
              <a:extLst>
                <a:ext uri="{FF2B5EF4-FFF2-40B4-BE49-F238E27FC236}">
                  <a16:creationId xmlns:a16="http://schemas.microsoft.com/office/drawing/2014/main" id="{CAC585EE-F358-4F11-A93C-9D7D367D4841}"/>
                </a:ext>
              </a:extLst>
            </p:cNvPr>
            <p:cNvSpPr/>
            <p:nvPr/>
          </p:nvSpPr>
          <p:spPr>
            <a:xfrm>
              <a:off x="711967" y="2454727"/>
              <a:ext cx="4737377" cy="990119"/>
            </a:xfrm>
            <a:prstGeom prst="roundRect">
              <a:avLst>
                <a:gd name="adj" fmla="val 4353"/>
              </a:avLst>
            </a:prstGeom>
            <a:solidFill>
              <a:srgbClr val="F2F2F2"/>
            </a:solidFill>
            <a:ln w="12600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37213933-FDE4-4AD5-B88E-1541077664B4}"/>
                </a:ext>
              </a:extLst>
            </p:cNvPr>
            <p:cNvSpPr txBox="1"/>
            <p:nvPr/>
          </p:nvSpPr>
          <p:spPr>
            <a:xfrm>
              <a:off x="797185" y="2469208"/>
              <a:ext cx="46521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latin typeface="UbuntuMono-Regular"/>
                </a:rPr>
                <a:t>set </a:t>
              </a:r>
              <a:r>
                <a:rPr lang="fr-FR" sz="1400" dirty="0" err="1">
                  <a:latin typeface="UbuntuMono-Regular"/>
                </a:rPr>
                <a:t>nat</a:t>
              </a:r>
              <a:r>
                <a:rPr lang="fr-FR" sz="1400" dirty="0">
                  <a:latin typeface="UbuntuMono-Regular"/>
                </a:rPr>
                <a:t> source </a:t>
              </a:r>
              <a:r>
                <a:rPr lang="fr-FR" sz="1400" dirty="0" err="1">
                  <a:latin typeface="UbuntuMono-Regular"/>
                </a:rPr>
                <a:t>rule</a:t>
              </a:r>
              <a:r>
                <a:rPr lang="fr-FR" sz="1400" dirty="0">
                  <a:latin typeface="UbuntuMono-Regular"/>
                </a:rPr>
                <a:t> 2 description "</a:t>
              </a:r>
              <a:r>
                <a:rPr lang="fr-FR" sz="1400" dirty="0" err="1">
                  <a:latin typeface="UbuntuMono-Regular"/>
                </a:rPr>
                <a:t>SNAT</a:t>
              </a:r>
              <a:r>
                <a:rPr lang="fr-FR" sz="1400" dirty="0">
                  <a:latin typeface="UbuntuMono-Regular"/>
                </a:rPr>
                <a:t> </a:t>
              </a:r>
              <a:r>
                <a:rPr lang="fr-FR" sz="1400" dirty="0" err="1">
                  <a:latin typeface="UbuntuMono-Regular"/>
                </a:rPr>
                <a:t>from</a:t>
              </a:r>
              <a:r>
                <a:rPr lang="fr-FR" sz="1400" dirty="0">
                  <a:latin typeface="UbuntuMono-Regular"/>
                </a:rPr>
                <a:t> </a:t>
              </a:r>
              <a:r>
                <a:rPr lang="fr-FR" sz="1400" dirty="0" err="1">
                  <a:latin typeface="UbuntuMono-Regular"/>
                </a:rPr>
                <a:t>USERS</a:t>
              </a:r>
              <a:r>
                <a:rPr lang="fr-FR" sz="1400" dirty="0">
                  <a:latin typeface="UbuntuMono-Regular"/>
                </a:rPr>
                <a:t> network"</a:t>
              </a:r>
            </a:p>
            <a:p>
              <a:r>
                <a:rPr lang="fr-FR" sz="1400" dirty="0">
                  <a:latin typeface="UbuntuMono-Regular"/>
                </a:rPr>
                <a:t>set </a:t>
              </a:r>
              <a:r>
                <a:rPr lang="fr-FR" sz="1400" dirty="0" err="1">
                  <a:latin typeface="UbuntuMono-Regular"/>
                </a:rPr>
                <a:t>nat</a:t>
              </a:r>
              <a:r>
                <a:rPr lang="fr-FR" sz="1400" dirty="0">
                  <a:latin typeface="UbuntuMono-Regular"/>
                </a:rPr>
                <a:t> source </a:t>
              </a:r>
              <a:r>
                <a:rPr lang="fr-FR" sz="1400" dirty="0" err="1">
                  <a:latin typeface="UbuntuMono-Regular"/>
                </a:rPr>
                <a:t>rule</a:t>
              </a:r>
              <a:r>
                <a:rPr lang="fr-FR" sz="1400" dirty="0">
                  <a:latin typeface="UbuntuMono-Regular"/>
                </a:rPr>
                <a:t> 2 </a:t>
              </a:r>
              <a:r>
                <a:rPr lang="fr-FR" sz="1400" dirty="0" err="1">
                  <a:latin typeface="UbuntuMono-Regular"/>
                </a:rPr>
                <a:t>outbound</a:t>
              </a:r>
              <a:r>
                <a:rPr lang="fr-FR" sz="1400" dirty="0">
                  <a:latin typeface="UbuntuMono-Regular"/>
                </a:rPr>
                <a:t>-interface '</a:t>
              </a:r>
              <a:r>
                <a:rPr lang="fr-FR" sz="1400" dirty="0" err="1">
                  <a:latin typeface="UbuntuMono-Regular"/>
                </a:rPr>
                <a:t>eth0</a:t>
              </a:r>
              <a:r>
                <a:rPr lang="fr-FR" sz="1400" dirty="0">
                  <a:latin typeface="UbuntuMono-Regular"/>
                </a:rPr>
                <a:t>'</a:t>
              </a:r>
            </a:p>
            <a:p>
              <a:r>
                <a:rPr lang="fr-FR" sz="1400" dirty="0">
                  <a:latin typeface="UbuntuMono-Regular"/>
                </a:rPr>
                <a:t>set </a:t>
              </a:r>
              <a:r>
                <a:rPr lang="fr-FR" sz="1400" dirty="0" err="1">
                  <a:latin typeface="UbuntuMono-Regular"/>
                </a:rPr>
                <a:t>nat</a:t>
              </a:r>
              <a:r>
                <a:rPr lang="fr-FR" sz="1400" dirty="0">
                  <a:latin typeface="UbuntuMono-Regular"/>
                </a:rPr>
                <a:t> source </a:t>
              </a:r>
              <a:r>
                <a:rPr lang="fr-FR" sz="1400" dirty="0" err="1">
                  <a:latin typeface="UbuntuMono-Regular"/>
                </a:rPr>
                <a:t>rule</a:t>
              </a:r>
              <a:r>
                <a:rPr lang="fr-FR" sz="1400" dirty="0">
                  <a:latin typeface="UbuntuMono-Regular"/>
                </a:rPr>
                <a:t> 2 source </a:t>
              </a:r>
              <a:r>
                <a:rPr lang="fr-FR" sz="1400" dirty="0" err="1">
                  <a:latin typeface="UbuntuMono-Regular"/>
                </a:rPr>
                <a:t>address</a:t>
              </a:r>
              <a:r>
                <a:rPr lang="fr-FR" sz="1400" dirty="0">
                  <a:latin typeface="UbuntuMono-Regular"/>
                </a:rPr>
                <a:t> '192.168.2.0/24'</a:t>
              </a:r>
            </a:p>
            <a:p>
              <a:r>
                <a:rPr lang="fr-FR" sz="1400" dirty="0">
                  <a:latin typeface="UbuntuMono-Regular"/>
                </a:rPr>
                <a:t>set </a:t>
              </a:r>
              <a:r>
                <a:rPr lang="fr-FR" sz="1400" dirty="0" err="1">
                  <a:latin typeface="UbuntuMono-Regular"/>
                </a:rPr>
                <a:t>nat</a:t>
              </a:r>
              <a:r>
                <a:rPr lang="fr-FR" sz="1400" dirty="0">
                  <a:latin typeface="UbuntuMono-Regular"/>
                </a:rPr>
                <a:t> source </a:t>
              </a:r>
              <a:r>
                <a:rPr lang="fr-FR" sz="1400" dirty="0" err="1">
                  <a:latin typeface="UbuntuMono-Regular"/>
                </a:rPr>
                <a:t>rule</a:t>
              </a:r>
              <a:r>
                <a:rPr lang="fr-FR" sz="1400" dirty="0">
                  <a:latin typeface="UbuntuMono-Regular"/>
                </a:rPr>
                <a:t> 2 translation </a:t>
              </a:r>
              <a:r>
                <a:rPr lang="fr-FR" sz="1400" dirty="0" err="1">
                  <a:latin typeface="UbuntuMono-Regular"/>
                </a:rPr>
                <a:t>address</a:t>
              </a:r>
              <a:r>
                <a:rPr lang="fr-FR" sz="1400" dirty="0">
                  <a:latin typeface="UbuntuMono-Regular"/>
                </a:rPr>
                <a:t> </a:t>
              </a:r>
              <a:r>
                <a:rPr lang="fr-FR" sz="1400" b="1" dirty="0" err="1">
                  <a:latin typeface="UbuntuMono-Regular"/>
                </a:rPr>
                <a:t>masquerade</a:t>
              </a:r>
              <a:endParaRPr lang="fr-FR" sz="1400" b="1" dirty="0">
                <a:latin typeface="UbuntuMono-Regular"/>
              </a:endParaRPr>
            </a:p>
          </p:txBody>
        </p:sp>
      </p:grpSp>
      <p:sp>
        <p:nvSpPr>
          <p:cNvPr id="68" name="ZoneTexte 67">
            <a:extLst>
              <a:ext uri="{FF2B5EF4-FFF2-40B4-BE49-F238E27FC236}">
                <a16:creationId xmlns:a16="http://schemas.microsoft.com/office/drawing/2014/main" id="{136837CA-4FA6-4CE1-8717-4055ECD77CEC}"/>
              </a:ext>
            </a:extLst>
          </p:cNvPr>
          <p:cNvSpPr txBox="1"/>
          <p:nvPr/>
        </p:nvSpPr>
        <p:spPr>
          <a:xfrm>
            <a:off x="1047098" y="3839359"/>
            <a:ext cx="44022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500" b="1" i="1" dirty="0">
                <a:solidFill>
                  <a:schemeClr val="accent2"/>
                </a:solidFill>
              </a:rPr>
              <a:t>Port </a:t>
            </a:r>
            <a:r>
              <a:rPr lang="fr-FR" sz="1500" b="1" i="1" dirty="0" err="1">
                <a:solidFill>
                  <a:schemeClr val="accent2"/>
                </a:solidFill>
              </a:rPr>
              <a:t>forwarding</a:t>
            </a:r>
            <a:r>
              <a:rPr lang="fr-FR" sz="1500" dirty="0"/>
              <a:t>, accès depuis l’IP publique sur les ports 80/443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C38A76A-E7CC-4B35-B8B4-82ECEEA73904}"/>
              </a:ext>
            </a:extLst>
          </p:cNvPr>
          <p:cNvSpPr txBox="1"/>
          <p:nvPr/>
        </p:nvSpPr>
        <p:spPr>
          <a:xfrm>
            <a:off x="1039976" y="4405994"/>
            <a:ext cx="44022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500" b="1" i="1" dirty="0">
                <a:solidFill>
                  <a:schemeClr val="accent2"/>
                </a:solidFill>
              </a:rPr>
              <a:t>NAT-</a:t>
            </a:r>
            <a:r>
              <a:rPr lang="fr-FR" sz="1500" b="1" i="1" dirty="0" err="1">
                <a:solidFill>
                  <a:schemeClr val="accent2"/>
                </a:solidFill>
              </a:rPr>
              <a:t>Reflection</a:t>
            </a:r>
            <a:r>
              <a:rPr lang="fr-FR" sz="1500" dirty="0"/>
              <a:t>, accès par le LAN également sur l’IP publique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7A27BC1-CF20-4057-8CEE-057125CAC5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50480" y="2435070"/>
            <a:ext cx="5844786" cy="89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027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3E62BAD4-7CDC-4D92-AFCE-26CF222FBD62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90" y="900184"/>
            <a:ext cx="6124261" cy="3265466"/>
          </a:xfrm>
          <a:prstGeom prst="rect">
            <a:avLst/>
          </a:prstGeom>
          <a:noFill/>
        </p:spPr>
      </p:pic>
      <p:sp>
        <p:nvSpPr>
          <p:cNvPr id="229" name="TextShape 31"/>
          <p:cNvSpPr txBox="1"/>
          <p:nvPr>
            <p:custDataLst>
              <p:tags r:id="rId1"/>
            </p:custDataLst>
          </p:nvPr>
        </p:nvSpPr>
        <p:spPr>
          <a:xfrm>
            <a:off x="11669858" y="6271675"/>
            <a:ext cx="1221480" cy="42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fld id="{D32E81EB-FC5E-4687-AB78-E40207B0692B}" type="slidenum">
              <a:rPr lang="fr-FR" sz="1800" b="0" strike="noStrike" spc="-1">
                <a:latin typeface="Bahnschrift Condensed" panose="020B0502040204020203" pitchFamily="34" charset="0"/>
              </a:rPr>
              <a:t>9</a:t>
            </a:fld>
            <a:endParaRPr lang="fr-FR" sz="1800" b="0" strike="noStrike" spc="-1" dirty="0">
              <a:latin typeface="Bahnschrift Condensed" panose="020B0502040204020203" pitchFamily="34" charset="0"/>
            </a:endParaRP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EE87B7-FF54-4582-B874-FB0E5A20A83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-11448"/>
            <a:ext cx="12192000" cy="793964"/>
            <a:chOff x="0" y="-11448"/>
            <a:chExt cx="12192000" cy="793964"/>
          </a:xfrm>
        </p:grpSpPr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7F0ABA12-E9A5-45AF-836D-EDE5A644D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-11448"/>
              <a:ext cx="6400800" cy="79396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ED938-4851-4E67-9A90-638C3EFA6DDF}"/>
                </a:ext>
              </a:extLst>
            </p:cNvPr>
            <p:cNvSpPr/>
            <p:nvPr/>
          </p:nvSpPr>
          <p:spPr>
            <a:xfrm>
              <a:off x="6366480" y="-11448"/>
              <a:ext cx="5825520" cy="793964"/>
            </a:xfrm>
            <a:prstGeom prst="rect">
              <a:avLst/>
            </a:prstGeom>
            <a:solidFill>
              <a:srgbClr val="030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0FF9EE8-5F2E-4E4E-8640-9301B79740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33400" y="1092828"/>
            <a:ext cx="5825520" cy="740495"/>
            <a:chOff x="646920" y="1132586"/>
            <a:chExt cx="5825520" cy="740495"/>
          </a:xfrm>
        </p:grpSpPr>
        <p:sp>
          <p:nvSpPr>
            <p:cNvPr id="231" name="CustomShape 33"/>
            <p:cNvSpPr/>
            <p:nvPr/>
          </p:nvSpPr>
          <p:spPr>
            <a:xfrm>
              <a:off x="646920" y="1132586"/>
              <a:ext cx="5825520" cy="2018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1600" b="1" strike="noStrike" spc="199" dirty="0">
                  <a:solidFill>
                    <a:srgbClr val="000000"/>
                  </a:solidFill>
                  <a:latin typeface="Titillium"/>
                  <a:ea typeface="Titillium"/>
                </a:rPr>
                <a:t>Mise en œuvre</a:t>
              </a:r>
              <a:endParaRPr lang="fr-FR" sz="1600" b="0" strike="noStrike" spc="-1" dirty="0">
                <a:latin typeface="Calibri"/>
              </a:endParaRPr>
            </a:p>
          </p:txBody>
        </p:sp>
        <p:sp>
          <p:nvSpPr>
            <p:cNvPr id="232" name="CustomShape 34"/>
            <p:cNvSpPr/>
            <p:nvPr/>
          </p:nvSpPr>
          <p:spPr>
            <a:xfrm>
              <a:off x="646920" y="1433094"/>
              <a:ext cx="5617080" cy="350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800" strike="noStrike" spc="-1" dirty="0">
                  <a:solidFill>
                    <a:srgbClr val="000000"/>
                  </a:solidFill>
                  <a:latin typeface="Titillium Light"/>
                  <a:ea typeface="Titillium Light"/>
                </a:rPr>
                <a:t>Switch Cisco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5A6C7FD0-0E16-444F-B9D3-BC44530BD423}"/>
                </a:ext>
              </a:extLst>
            </p:cNvPr>
            <p:cNvSpPr/>
            <p:nvPr/>
          </p:nvSpPr>
          <p:spPr>
            <a:xfrm>
              <a:off x="648000" y="1873081"/>
              <a:ext cx="1224000" cy="0"/>
            </a:xfrm>
            <a:prstGeom prst="line">
              <a:avLst/>
            </a:prstGeom>
            <a:ln w="25400">
              <a:gradFill>
                <a:gsLst>
                  <a:gs pos="0">
                    <a:srgbClr val="030653"/>
                  </a:gs>
                  <a:gs pos="100000">
                    <a:srgbClr val="00B0F0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2CB2E99-E968-4DF3-86C8-00E94876C0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6698995"/>
            <a:ext cx="12192000" cy="159005"/>
          </a:xfrm>
          <a:prstGeom prst="rect">
            <a:avLst/>
          </a:prstGeom>
          <a:gradFill>
            <a:gsLst>
              <a:gs pos="18000">
                <a:srgbClr val="174184"/>
              </a:gs>
              <a:gs pos="75000">
                <a:srgbClr val="0D246C"/>
              </a:gs>
              <a:gs pos="41000">
                <a:srgbClr val="101561"/>
              </a:gs>
              <a:gs pos="26000">
                <a:srgbClr val="3B86C2"/>
              </a:gs>
              <a:gs pos="0">
                <a:srgbClr val="030653"/>
              </a:gs>
              <a:gs pos="100000">
                <a:srgbClr val="03065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BEE53CE1-9306-4B8B-981F-628F832A3B4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82350" y="2257044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2BA438-696E-49FB-88FF-B7886BF6F5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788621"/>
            <a:ext cx="4526672" cy="156985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AE05E3D-AD17-4BD7-8C8E-B7A1420D469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56959" y="2139403"/>
            <a:ext cx="338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Configuration de base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73EE7C7-6AE0-4920-B990-C194D7A7C928}"/>
              </a:ext>
            </a:extLst>
          </p:cNvPr>
          <p:cNvGrpSpPr/>
          <p:nvPr/>
        </p:nvGrpSpPr>
        <p:grpSpPr>
          <a:xfrm>
            <a:off x="582350" y="4500867"/>
            <a:ext cx="4548450" cy="338554"/>
            <a:chOff x="582350" y="4419587"/>
            <a:chExt cx="4548450" cy="338554"/>
          </a:xfrm>
        </p:grpSpPr>
        <p:sp>
          <p:nvSpPr>
            <p:cNvPr id="14" name="CustomShape 7">
              <a:extLst>
                <a:ext uri="{FF2B5EF4-FFF2-40B4-BE49-F238E27FC236}">
                  <a16:creationId xmlns:a16="http://schemas.microsoft.com/office/drawing/2014/main" id="{B0A9B592-1C9F-4283-B4D6-5B79584DCA1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82350" y="4537228"/>
              <a:ext cx="134322" cy="116836"/>
            </a:xfrm>
            <a:prstGeom prst="ellipse">
              <a:avLst/>
            </a:prstGeom>
            <a:gradFill rotWithShape="0">
              <a:gsLst>
                <a:gs pos="0">
                  <a:srgbClr val="030653"/>
                </a:gs>
                <a:gs pos="100000">
                  <a:srgbClr val="00B0F0"/>
                </a:gs>
              </a:gsLst>
              <a:lin ang="2700000"/>
            </a:gra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80563C6-FB34-41F4-86A0-FEC391F079E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756959" y="4419587"/>
              <a:ext cx="4373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Parade contre les attaques ARP: </a:t>
              </a:r>
              <a:r>
                <a:rPr lang="fr-FR" sz="1600" i="1" dirty="0"/>
                <a:t>port-</a:t>
              </a:r>
              <a:r>
                <a:rPr lang="fr-FR" sz="1600" i="1" dirty="0" err="1"/>
                <a:t>security</a:t>
              </a:r>
              <a:endParaRPr lang="fr-FR" sz="1600" i="1" dirty="0"/>
            </a:p>
          </p:txBody>
        </p:sp>
      </p:grpSp>
      <p:sp>
        <p:nvSpPr>
          <p:cNvPr id="16" name="CustomShape 7">
            <a:extLst>
              <a:ext uri="{FF2B5EF4-FFF2-40B4-BE49-F238E27FC236}">
                <a16:creationId xmlns:a16="http://schemas.microsoft.com/office/drawing/2014/main" id="{51A053D7-04A2-4F53-AC07-275557101C4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226191" y="4499359"/>
            <a:ext cx="134322" cy="116836"/>
          </a:xfrm>
          <a:prstGeom prst="ellipse">
            <a:avLst/>
          </a:prstGeom>
          <a:gradFill rotWithShape="0">
            <a:gsLst>
              <a:gs pos="0">
                <a:srgbClr val="030653"/>
              </a:gs>
              <a:gs pos="100000">
                <a:srgbClr val="00B0F0"/>
              </a:gs>
            </a:gsLst>
            <a:lin ang="270000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7F6DD76-EE36-493F-9D5B-2B592C35141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400800" y="4381718"/>
            <a:ext cx="338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Configuration </a:t>
            </a:r>
            <a:r>
              <a:rPr lang="fr-FR" sz="1600" dirty="0" err="1"/>
              <a:t>SSH</a:t>
            </a: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A657D9-B6D6-4C40-8779-033C821EFC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5558" y="4915593"/>
            <a:ext cx="4267570" cy="10440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D9EF5DF-AE9E-44C9-B04B-D558D81E19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868" y="2535985"/>
            <a:ext cx="4534293" cy="106689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2E904CE-6C90-4810-8846-8AF8FEF9810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58916" b="-3436"/>
          <a:stretch/>
        </p:blipFill>
        <p:spPr>
          <a:xfrm>
            <a:off x="729868" y="3608968"/>
            <a:ext cx="2185588" cy="7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4160</TotalTime>
  <Words>757</Words>
  <Application>Microsoft Office PowerPoint</Application>
  <PresentationFormat>Grand écran</PresentationFormat>
  <Paragraphs>155</Paragraphs>
  <Slides>21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21</vt:i4>
      </vt:variant>
    </vt:vector>
  </HeadingPairs>
  <TitlesOfParts>
    <vt:vector size="39" baseType="lpstr">
      <vt:lpstr>Arial</vt:lpstr>
      <vt:lpstr>Bahnschrift</vt:lpstr>
      <vt:lpstr>Bahnschrift Condensed</vt:lpstr>
      <vt:lpstr>Calibri</vt:lpstr>
      <vt:lpstr>Calibri Light</vt:lpstr>
      <vt:lpstr>Consolas</vt:lpstr>
      <vt:lpstr>Segoe UI</vt:lpstr>
      <vt:lpstr>Symbol</vt:lpstr>
      <vt:lpstr>Times New Roman</vt:lpstr>
      <vt:lpstr>Titillium</vt:lpstr>
      <vt:lpstr>Titillium Light</vt:lpstr>
      <vt:lpstr>Titillium Web Light</vt:lpstr>
      <vt:lpstr>Titillium Web SemiBold</vt:lpstr>
      <vt:lpstr>UbuntuMono-Regular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Microsoft Office User</dc:creator>
  <dc:description/>
  <cp:lastModifiedBy>antoine pinon</cp:lastModifiedBy>
  <cp:revision>755</cp:revision>
  <dcterms:created xsi:type="dcterms:W3CDTF">2019-06-03T00:40:20Z</dcterms:created>
  <dcterms:modified xsi:type="dcterms:W3CDTF">2021-01-07T10:27:47Z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